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dat" ContentType="text/plai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 Type="http://schemas.microsoft.com/office/2006/relationships/txt" Target="/udata/data.dat" Id="R7f7a2e94f408454a" /></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856" r:id="rId2"/>
  </p:sldMasterIdLst>
  <p:notesMasterIdLst>
    <p:notesMasterId r:id="rId64"/>
  </p:notesMasterIdLst>
  <p:handoutMasterIdLst>
    <p:handoutMasterId r:id="rId65"/>
  </p:handoutMasterIdLst>
  <p:sldIdLst>
    <p:sldId id="544" r:id="rId3"/>
    <p:sldId id="865" r:id="rId4"/>
    <p:sldId id="1026" r:id="rId5"/>
    <p:sldId id="1017" r:id="rId6"/>
    <p:sldId id="1018" r:id="rId7"/>
    <p:sldId id="921" r:id="rId8"/>
    <p:sldId id="923" r:id="rId9"/>
    <p:sldId id="973" r:id="rId10"/>
    <p:sldId id="974" r:id="rId11"/>
    <p:sldId id="975" r:id="rId12"/>
    <p:sldId id="976" r:id="rId13"/>
    <p:sldId id="925" r:id="rId14"/>
    <p:sldId id="866" r:id="rId15"/>
    <p:sldId id="1000" r:id="rId16"/>
    <p:sldId id="901" r:id="rId17"/>
    <p:sldId id="903" r:id="rId18"/>
    <p:sldId id="904" r:id="rId19"/>
    <p:sldId id="927" r:id="rId20"/>
    <p:sldId id="1019" r:id="rId21"/>
    <p:sldId id="1020" r:id="rId22"/>
    <p:sldId id="1021" r:id="rId23"/>
    <p:sldId id="1022" r:id="rId24"/>
    <p:sldId id="1023" r:id="rId25"/>
    <p:sldId id="1024" r:id="rId26"/>
    <p:sldId id="1025" r:id="rId27"/>
    <p:sldId id="1001" r:id="rId28"/>
    <p:sldId id="1002" r:id="rId29"/>
    <p:sldId id="1003" r:id="rId30"/>
    <p:sldId id="1004" r:id="rId31"/>
    <p:sldId id="1005" r:id="rId32"/>
    <p:sldId id="876" r:id="rId33"/>
    <p:sldId id="929" r:id="rId34"/>
    <p:sldId id="931" r:id="rId35"/>
    <p:sldId id="932" r:id="rId36"/>
    <p:sldId id="937" r:id="rId37"/>
    <p:sldId id="938" r:id="rId38"/>
    <p:sldId id="939" r:id="rId39"/>
    <p:sldId id="940" r:id="rId40"/>
    <p:sldId id="914" r:id="rId41"/>
    <p:sldId id="992" r:id="rId42"/>
    <p:sldId id="916" r:id="rId43"/>
    <p:sldId id="1016" r:id="rId44"/>
    <p:sldId id="918" r:id="rId45"/>
    <p:sldId id="867" r:id="rId46"/>
    <p:sldId id="961" r:id="rId47"/>
    <p:sldId id="962" r:id="rId48"/>
    <p:sldId id="968" r:id="rId49"/>
    <p:sldId id="868" r:id="rId50"/>
    <p:sldId id="942" r:id="rId51"/>
    <p:sldId id="943" r:id="rId52"/>
    <p:sldId id="944" r:id="rId53"/>
    <p:sldId id="947" r:id="rId54"/>
    <p:sldId id="948" r:id="rId55"/>
    <p:sldId id="949" r:id="rId56"/>
    <p:sldId id="952" r:id="rId57"/>
    <p:sldId id="954" r:id="rId58"/>
    <p:sldId id="955" r:id="rId59"/>
    <p:sldId id="957" r:id="rId60"/>
    <p:sldId id="958" r:id="rId61"/>
    <p:sldId id="959" r:id="rId62"/>
    <p:sldId id="960" r:id="rId63"/>
  </p:sldIdLst>
  <p:sldSz cx="9144000" cy="6858000" type="screen4x3"/>
  <p:notesSz cx="6858000" cy="9144000"/>
  <p:custDataLst>
    <p:tags r:id="rId66"/>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66FF99"/>
    <a:srgbClr val="3399FF"/>
    <a:srgbClr val="0000FF"/>
    <a:srgbClr val="0000CC"/>
    <a:srgbClr val="009900"/>
    <a:srgbClr val="00516B"/>
    <a:srgbClr val="5A92B5"/>
    <a:srgbClr val="45A7D3"/>
    <a:srgbClr val="6DD5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4620" autoAdjust="0"/>
  </p:normalViewPr>
  <p:slideViewPr>
    <p:cSldViewPr>
      <p:cViewPr varScale="1">
        <p:scale>
          <a:sx n="108" d="100"/>
          <a:sy n="108" d="100"/>
        </p:scale>
        <p:origin x="-1704" y="-84"/>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4.0727568715746405E-2"/>
          <c:y val="3.052155326347503E-2"/>
          <c:w val="0.95556992503736649"/>
          <c:h val="0.96947844673652495"/>
        </c:manualLayout>
      </c:layout>
      <c:pie3DChart>
        <c:varyColors val="1"/>
        <c:ser>
          <c:idx val="0"/>
          <c:order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0.15000000000000016</c:v>
                </c:pt>
              </c:numCache>
            </c:numRef>
          </c:val>
        </c:ser>
        <c:dLbls>
          <c:showLegendKey val="0"/>
          <c:showVal val="1"/>
          <c:showCatName val="1"/>
          <c:showSerName val="0"/>
          <c:showPercent val="0"/>
          <c:showBubbleSize val="0"/>
          <c:showLeaderLines val="1"/>
        </c:dLbls>
      </c:pie3DChart>
    </c:plotArea>
    <c:plotVisOnly val="1"/>
    <c:dispBlanksAs val="zero"/>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0165E81A-CAD0-462F-91BB-915E64CD16BD}" type="presOf" srcId="{B6259541-DC05-42DE-803A-E680E08D6C9F}" destId="{E6E01B5A-8BEE-4FEC-8416-8610EF675C5F}" srcOrd="0" destOrd="0" presId="urn:microsoft.com/office/officeart/2005/8/layout/vList5"/>
    <dgm:cxn modelId="{CBA682EC-8FE0-4D3D-8C23-1CD8A5FDDC57}" type="presOf" srcId="{7B82EDC0-28C3-4FE7-9893-B4115506E30C}" destId="{1AF1258D-7D71-462E-899A-895332038374}"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EE97BE91-F0E5-4596-AC5C-096398EA8E96}"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1C7EAB35-6B9E-4ECB-99E0-22F013B590A2}" type="presOf" srcId="{A1E47C7B-F182-4DF4-A19B-69BAAE382931}" destId="{1F0D7FAF-2C3A-41BB-B40E-71733DC8AA53}"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4657001" y="-2151291"/>
          <a:ext cx="813121" cy="5323210"/>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01957" y="143446"/>
        <a:ext cx="5283517" cy="733735"/>
      </dsp:txXfrm>
    </dsp:sp>
    <dsp:sp modelId="{F4149E3D-D159-4E8D-9645-4C34100CAD08}">
      <dsp:nvSpPr>
        <dsp:cNvPr id="0" name=""/>
        <dsp:cNvSpPr/>
      </dsp:nvSpPr>
      <dsp:spPr>
        <a:xfrm>
          <a:off x="579562" y="2113"/>
          <a:ext cx="1822394" cy="10164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优化</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51730"/>
        <a:ext cx="1723160" cy="917167"/>
      </dsp:txXfrm>
    </dsp:sp>
    <dsp:sp modelId="{C36456F2-C104-49EC-A4F4-9E741C50E57D}">
      <dsp:nvSpPr>
        <dsp:cNvPr id="0" name=""/>
        <dsp:cNvSpPr/>
      </dsp:nvSpPr>
      <dsp:spPr>
        <a:xfrm rot="5400000">
          <a:off x="4669787" y="-1084069"/>
          <a:ext cx="813121" cy="5323210"/>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14743" y="1210668"/>
        <a:ext cx="5283517" cy="733735"/>
      </dsp:txXfrm>
    </dsp:sp>
    <dsp:sp modelId="{988D9766-81DD-42EA-8025-F35CE451537D}">
      <dsp:nvSpPr>
        <dsp:cNvPr id="0" name=""/>
        <dsp:cNvSpPr/>
      </dsp:nvSpPr>
      <dsp:spPr>
        <a:xfrm>
          <a:off x="579562" y="1069334"/>
          <a:ext cx="1835180" cy="101640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革命</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1118951"/>
        <a:ext cx="1735946" cy="917167"/>
      </dsp:txXfrm>
    </dsp:sp>
    <dsp:sp modelId="{B384A40A-3548-4A73-A19D-621C79A2EA79}">
      <dsp:nvSpPr>
        <dsp:cNvPr id="0" name=""/>
        <dsp:cNvSpPr/>
      </dsp:nvSpPr>
      <dsp:spPr>
        <a:xfrm rot="5400000">
          <a:off x="4644036" y="-16847"/>
          <a:ext cx="813121" cy="532321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92" y="2277891"/>
        <a:ext cx="5283517" cy="733735"/>
      </dsp:txXfrm>
    </dsp:sp>
    <dsp:sp modelId="{D516C599-DE5A-42A2-88A9-704EB00499F1}">
      <dsp:nvSpPr>
        <dsp:cNvPr id="0" name=""/>
        <dsp:cNvSpPr/>
      </dsp:nvSpPr>
      <dsp:spPr>
        <a:xfrm>
          <a:off x="579562" y="2136556"/>
          <a:ext cx="1809429" cy="101640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颠覆</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2186173"/>
        <a:ext cx="1710195" cy="917167"/>
      </dsp:txXfrm>
    </dsp:sp>
    <dsp:sp modelId="{1F0D7FAF-2C3A-41BB-B40E-71733DC8AA53}">
      <dsp:nvSpPr>
        <dsp:cNvPr id="0" name=""/>
        <dsp:cNvSpPr/>
      </dsp:nvSpPr>
      <dsp:spPr>
        <a:xfrm rot="5400000">
          <a:off x="4644006" y="1050373"/>
          <a:ext cx="813121" cy="5323210"/>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62" y="3345111"/>
        <a:ext cx="5283517" cy="733735"/>
      </dsp:txXfrm>
    </dsp:sp>
    <dsp:sp modelId="{E6E01B5A-8BEE-4FEC-8416-8610EF675C5F}">
      <dsp:nvSpPr>
        <dsp:cNvPr id="0" name=""/>
        <dsp:cNvSpPr/>
      </dsp:nvSpPr>
      <dsp:spPr>
        <a:xfrm>
          <a:off x="579562" y="3203778"/>
          <a:ext cx="1809399" cy="1016401"/>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改变</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3253395"/>
        <a:ext cx="1710165" cy="91716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88EA58E-DA52-4BF8-B600-17A25716C891}" type="slidenum">
              <a:rPr lang="en-US" altLang="zh-CN"/>
              <a:pPr>
                <a:defRPr/>
              </a:pPr>
              <a:t>‹#›</a:t>
            </a:fld>
            <a:endParaRPr lang="en-US" altLang="zh-CN"/>
          </a:p>
        </p:txBody>
      </p:sp>
    </p:spTree>
    <p:extLst>
      <p:ext uri="{BB962C8B-B14F-4D97-AF65-F5344CB8AC3E}">
        <p14:creationId xmlns:p14="http://schemas.microsoft.com/office/powerpoint/2010/main" val="261779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EE6C0515-DF5D-480F-B329-D8FF6AD8555B}" type="slidenum">
              <a:rPr lang="en-US" altLang="zh-CN"/>
              <a:pPr>
                <a:defRPr/>
              </a:pPr>
              <a:t>‹#›</a:t>
            </a:fld>
            <a:endParaRPr lang="en-US" altLang="zh-CN"/>
          </a:p>
        </p:txBody>
      </p:sp>
    </p:spTree>
    <p:extLst>
      <p:ext uri="{BB962C8B-B14F-4D97-AF65-F5344CB8AC3E}">
        <p14:creationId xmlns:p14="http://schemas.microsoft.com/office/powerpoint/2010/main" val="3177515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l">
              <a:lnSpc>
                <a:spcPct val="125000"/>
              </a:lnSpc>
              <a:defRPr/>
            </a:pPr>
            <a:r>
              <a:rPr lang="zh-CN" altLang="en-US" sz="1800" b="1" kern="0" dirty="0" smtClean="0">
                <a:ln w="11430"/>
                <a:solidFill>
                  <a:srgbClr val="C00000"/>
                </a:solidFill>
                <a:latin typeface="微软雅黑" pitchFamily="34" charset="-122"/>
                <a:ea typeface="微软雅黑" pitchFamily="34" charset="-122"/>
              </a:rPr>
              <a:t>（资源源于网络）</a:t>
            </a:r>
            <a:endParaRPr lang="en-US" altLang="zh-CN" sz="2800" b="1" kern="0" dirty="0" smtClean="0">
              <a:ln w="11430"/>
              <a:solidFill>
                <a:srgbClr val="C00000"/>
              </a:solidFill>
              <a:latin typeface="微软雅黑" pitchFamily="34" charset="-122"/>
              <a:ea typeface="微软雅黑" pitchFamily="34" charset="-122"/>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134BA73-9A5F-4AE8-B624-E10D04B2B586}" type="slidenum">
              <a:rPr lang="en-US" altLang="zh-CN" smtClean="0">
                <a:solidFill>
                  <a:srgbClr val="000000"/>
                </a:solidFill>
              </a:rPr>
              <a:pPr eaLnBrk="1" hangingPunct="1"/>
              <a:t>0</a:t>
            </a:fld>
            <a:endParaRPr lang="en-US" altLang="zh-CN" dirty="0" smtClean="0">
              <a:solidFill>
                <a:srgbClr val="000000"/>
              </a:solidFill>
            </a:endParaRPr>
          </a:p>
        </p:txBody>
      </p:sp>
    </p:spTree>
    <p:extLst>
      <p:ext uri="{BB962C8B-B14F-4D97-AF65-F5344CB8AC3E}">
        <p14:creationId xmlns:p14="http://schemas.microsoft.com/office/powerpoint/2010/main" val="134504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通过对聚合搜索的结果进行分析，可以比这些机构更快速地侦测到疾病的爆发。而且，尽管卫生报告每周都得到更新，但报告仅限于单个国家。</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却有着几近涵盖全球的视角：它在任何人们使用</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搜索的地点收集数据。更重要的是，由于它是每日更新的，因而它向人们传递更即时的消息。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、相扑，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zh-CN" altLang="en-US" sz="1200" b="0" i="0" kern="1200" dirty="0" smtClean="0">
                <a:solidFill>
                  <a:schemeClr val="tx1"/>
                </a:solidFill>
                <a:effectLst/>
                <a:latin typeface="+mn-lt"/>
                <a:ea typeface="+mn-ea"/>
                <a:cs typeface="+mn-cs"/>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sz="1200" b="0" i="0" kern="1200" dirty="0" err="1" smtClean="0">
                <a:solidFill>
                  <a:schemeClr val="tx1"/>
                </a:solidFill>
                <a:effectLst/>
                <a:latin typeface="+mn-lt"/>
                <a:ea typeface="+mn-ea"/>
                <a:cs typeface="+mn-cs"/>
              </a:rPr>
              <a:t>Farecast</a:t>
            </a:r>
            <a:r>
              <a:rPr lang="zh-CN" altLang="en-US" sz="1200" b="0" i="0" kern="1200" dirty="0" smtClean="0">
                <a:solidFill>
                  <a:schemeClr val="tx1"/>
                </a:solidFill>
                <a:effectLst/>
                <a:latin typeface="+mn-lt"/>
                <a:ea typeface="+mn-ea"/>
                <a:cs typeface="+mn-cs"/>
              </a:rPr>
              <a:t>的系统已经拥有惊人的约</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万亿条飞行数据记录。预测准确度为</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，使用该系统的旅客，平均每张机票可节省</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美元。</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苹果公司的传奇总裁史蒂夫乔布斯在与癌症斗争的过程中采用了不同的方式，成为世界上第一个对自身所有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和肿瘤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进行排序的人。为此，他支付了高达几十万美元的费用，这是 </a:t>
            </a:r>
            <a:r>
              <a:rPr lang="en-US" altLang="zh-CN" sz="1200" b="0" i="0" kern="1200" dirty="0" smtClean="0">
                <a:solidFill>
                  <a:schemeClr val="tx1"/>
                </a:solidFill>
                <a:effectLst/>
                <a:latin typeface="+mn-lt"/>
                <a:ea typeface="+mn-ea"/>
                <a:cs typeface="+mn-cs"/>
              </a:rPr>
              <a:t>23andme</a:t>
            </a:r>
            <a:r>
              <a:rPr lang="zh-CN" altLang="en-US" sz="1200" b="0" i="0" kern="1200" dirty="0" smtClean="0">
                <a:solidFill>
                  <a:schemeClr val="tx1"/>
                </a:solidFill>
                <a:effectLst/>
                <a:latin typeface="+mn-lt"/>
                <a:ea typeface="+mn-ea"/>
                <a:cs typeface="+mn-cs"/>
              </a:rPr>
              <a:t>报价的几百倍之多。所以，他得到的不是一个只有一系列标记的样本，他得到了包括整个基因密码的数据文档。对于一个普通的癌症患者，医生只能期望她的</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两个折中：一个是我们认为不会有更多的数据能够使用，另一个是一直在追求数据本身的质量</a:t>
            </a:r>
            <a:r>
              <a:rPr lang="en-US" altLang="zh-CN" dirty="0" smtClean="0"/>
              <a:t>——</a:t>
            </a:r>
            <a:r>
              <a:rPr lang="zh-CN" altLang="en-US" dirty="0" smtClean="0"/>
              <a:t>不允许有过大的误差；</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数据体量巨大。从</a:t>
            </a:r>
            <a:r>
              <a:rPr lang="en-US" altLang="zh-CN" dirty="0" smtClean="0"/>
              <a:t>TB</a:t>
            </a:r>
            <a:r>
              <a:rPr lang="zh-CN" altLang="en-US" dirty="0" smtClean="0"/>
              <a:t>级别，增长到</a:t>
            </a:r>
            <a:r>
              <a:rPr lang="en-US" altLang="zh-CN" dirty="0" smtClean="0"/>
              <a:t>PB</a:t>
            </a:r>
            <a:r>
              <a:rPr lang="zh-CN" altLang="en-US" dirty="0" smtClean="0"/>
              <a:t>级别。截至目前，人类生产的所有印刷材料的数据量是</a:t>
            </a:r>
            <a:r>
              <a:rPr lang="en-US" altLang="zh-CN" dirty="0" smtClean="0"/>
              <a:t>200PB(1PB=1024TB)</a:t>
            </a:r>
            <a:r>
              <a:rPr lang="zh-CN" altLang="en-US" dirty="0" smtClean="0"/>
              <a:t>，而历史上全人类说过的所有的话的数据量大约是</a:t>
            </a:r>
            <a:r>
              <a:rPr lang="en-US" altLang="zh-CN" dirty="0" smtClean="0"/>
              <a:t>5EB(1EB=1024PB)</a:t>
            </a:r>
            <a:r>
              <a:rPr lang="zh-CN" altLang="en-US" dirty="0" smtClean="0"/>
              <a:t>。当前，典型个人计算机硬盘的容量为</a:t>
            </a:r>
            <a:r>
              <a:rPr lang="en-US" altLang="zh-CN" dirty="0" smtClean="0"/>
              <a:t>TB</a:t>
            </a:r>
            <a:r>
              <a:rPr lang="zh-CN" altLang="en-US" dirty="0" smtClean="0"/>
              <a:t>量级，而一些大企业的数据量已经接近</a:t>
            </a:r>
            <a:r>
              <a:rPr lang="en-US" altLang="zh-CN" dirty="0" smtClean="0"/>
              <a:t>EB</a:t>
            </a:r>
            <a:r>
              <a:rPr lang="zh-CN" altLang="en-US" dirty="0" smtClean="0"/>
              <a:t>量级。</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1Byte(</a:t>
            </a:r>
            <a:r>
              <a:rPr lang="zh-TW" altLang="en-US" dirty="0" smtClean="0"/>
              <a:t>相当于一个英文字母，您的名字相当</a:t>
            </a:r>
            <a:r>
              <a:rPr lang="en-US" altLang="zh-TW" dirty="0" smtClean="0"/>
              <a:t>6Bytes(6B)</a:t>
            </a:r>
            <a:r>
              <a:rPr lang="zh-TW" altLang="en-US" dirty="0" smtClean="0"/>
              <a:t>。 </a:t>
            </a:r>
            <a:br>
              <a:rPr lang="zh-TW" altLang="en-US" dirty="0" smtClean="0"/>
            </a:br>
            <a:r>
              <a:rPr lang="en-US" altLang="zh-TW" dirty="0" smtClean="0"/>
              <a:t>Kilobyte(KB)=1024B</a:t>
            </a:r>
            <a:r>
              <a:rPr lang="zh-TW" altLang="en-US" dirty="0" smtClean="0"/>
              <a:t>相当于一则短篇故事的内容。 </a:t>
            </a:r>
            <a:br>
              <a:rPr lang="zh-TW" altLang="en-US" dirty="0" smtClean="0"/>
            </a:br>
            <a:r>
              <a:rPr lang="en-US" altLang="zh-TW" dirty="0" smtClean="0"/>
              <a:t>Megabyte(MB)=l024KB</a:t>
            </a:r>
            <a:r>
              <a:rPr lang="zh-TW" altLang="en-US" dirty="0" smtClean="0"/>
              <a:t>相当于一则短篇小说的文字内容。 </a:t>
            </a:r>
            <a:br>
              <a:rPr lang="zh-TW" altLang="en-US" dirty="0" smtClean="0"/>
            </a:br>
            <a:r>
              <a:rPr lang="en-US" altLang="zh-TW" dirty="0" smtClean="0"/>
              <a:t>Gigabyte(GB)=1024MB</a:t>
            </a:r>
            <a:r>
              <a:rPr lang="zh-TW" altLang="en-US" dirty="0" smtClean="0"/>
              <a:t>相当于贝多芬第五乐章交响曲的乐谱内容。 </a:t>
            </a:r>
            <a:br>
              <a:rPr lang="zh-TW" altLang="en-US" dirty="0" smtClean="0"/>
            </a:br>
            <a:r>
              <a:rPr lang="en-US" altLang="zh-TW" dirty="0" smtClean="0"/>
              <a:t>Terabyte(TB)=1024GB</a:t>
            </a:r>
            <a:r>
              <a:rPr lang="zh-TW" altLang="en-US" dirty="0" smtClean="0"/>
              <a:t>相当于一家大型医院中所有的</a:t>
            </a:r>
            <a:r>
              <a:rPr lang="en-US" altLang="zh-TW" dirty="0" smtClean="0"/>
              <a:t>X</a:t>
            </a:r>
            <a:r>
              <a:rPr lang="zh-TW" altLang="en-US" dirty="0" smtClean="0"/>
              <a:t>光图片信息量。 </a:t>
            </a:r>
            <a:br>
              <a:rPr lang="zh-TW" altLang="en-US" dirty="0" smtClean="0"/>
            </a:br>
            <a:r>
              <a:rPr lang="en-US" altLang="zh-TW" dirty="0" smtClean="0"/>
              <a:t>Petabyte(PB)=l024TB</a:t>
            </a:r>
            <a:r>
              <a:rPr lang="zh-TW" altLang="en-US" dirty="0" smtClean="0"/>
              <a:t>相当于</a:t>
            </a:r>
            <a:r>
              <a:rPr lang="en-US" altLang="zh-TW" dirty="0" smtClean="0"/>
              <a:t>50%</a:t>
            </a:r>
            <a:r>
              <a:rPr lang="zh-TW" altLang="en-US" dirty="0" smtClean="0"/>
              <a:t>的全美学术研究图书馆藏书信息内容。 </a:t>
            </a:r>
            <a:br>
              <a:rPr lang="zh-TW" altLang="en-US" dirty="0" smtClean="0"/>
            </a:br>
            <a:r>
              <a:rPr lang="en-US" altLang="zh-TW" dirty="0" smtClean="0"/>
              <a:t>Exabyte (EB)=1024PB</a:t>
            </a:r>
            <a:r>
              <a:rPr lang="zh-TW" altLang="en-US" dirty="0" smtClean="0"/>
              <a:t>；</a:t>
            </a:r>
            <a:r>
              <a:rPr lang="en-US" altLang="zh-TW" dirty="0" smtClean="0"/>
              <a:t>5EB</a:t>
            </a:r>
            <a:r>
              <a:rPr lang="zh-TW" altLang="en-US" dirty="0" smtClean="0"/>
              <a:t>相当于至今全世界人类所讲过的话语。 </a:t>
            </a:r>
            <a:br>
              <a:rPr lang="zh-TW" altLang="en-US" dirty="0" smtClean="0"/>
            </a:br>
            <a:r>
              <a:rPr lang="en-US" altLang="zh-TW" dirty="0" err="1" smtClean="0"/>
              <a:t>Zettabyte</a:t>
            </a:r>
            <a:r>
              <a:rPr lang="en-US" altLang="zh-TW" dirty="0" smtClean="0"/>
              <a:t>(ZB)=1024EB</a:t>
            </a:r>
            <a:r>
              <a:rPr lang="zh-TW" altLang="en-US" dirty="0" smtClean="0"/>
              <a:t>如同全世界海滩上的沙子数量总和。 </a:t>
            </a:r>
            <a:br>
              <a:rPr lang="zh-TW" altLang="en-US" dirty="0" smtClean="0"/>
            </a:br>
            <a:r>
              <a:rPr lang="en-US" altLang="zh-TW" dirty="0" err="1" smtClean="0"/>
              <a:t>Yottabyte</a:t>
            </a:r>
            <a:r>
              <a:rPr lang="en-US" altLang="zh-TW" dirty="0" smtClean="0"/>
              <a:t>(YB)=1024ZB</a:t>
            </a:r>
            <a:r>
              <a:rPr lang="zh-TW" altLang="en-US" dirty="0" smtClean="0"/>
              <a:t>相当于</a:t>
            </a:r>
            <a:r>
              <a:rPr lang="en-US" altLang="zh-TW" dirty="0" smtClean="0"/>
              <a:t>7000</a:t>
            </a:r>
            <a:r>
              <a:rPr lang="zh-TW" altLang="en-US" dirty="0" smtClean="0"/>
              <a:t>位人类体内的微细胞总和。 </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处理速度快，</a:t>
            </a:r>
            <a:r>
              <a:rPr lang="en-US" altLang="zh-CN" dirty="0" smtClean="0"/>
              <a:t>1</a:t>
            </a:r>
            <a:r>
              <a:rPr lang="zh-CN" altLang="en-US" dirty="0" smtClean="0"/>
              <a:t>秒定律。根据</a:t>
            </a:r>
            <a:r>
              <a:rPr lang="en-US" altLang="zh-CN" dirty="0" smtClean="0"/>
              <a:t>IDC</a:t>
            </a:r>
            <a:r>
              <a:rPr lang="zh-CN" altLang="en-US" dirty="0" smtClean="0"/>
              <a:t>的“数字宇宙”的报告，预计到</a:t>
            </a:r>
            <a:r>
              <a:rPr lang="en-US" altLang="zh-CN" dirty="0" smtClean="0"/>
              <a:t>2020</a:t>
            </a:r>
            <a:r>
              <a:rPr lang="zh-CN" altLang="en-US" dirty="0" smtClean="0"/>
              <a:t>年，全球数据使用量将达到</a:t>
            </a:r>
            <a:r>
              <a:rPr lang="en-US" altLang="zh-CN" dirty="0" smtClean="0"/>
              <a:t>35.2ZB</a:t>
            </a:r>
            <a:r>
              <a:rPr lang="zh-CN" altLang="en-US" dirty="0" smtClean="0"/>
              <a:t>。在如此海量的数据面前，处理数据的效率就是企业的生命。</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dirty="0"/>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2011: 1.8</a:t>
            </a:r>
          </a:p>
          <a:p>
            <a:r>
              <a:rPr lang="en-US" dirty="0" smtClean="0"/>
              <a:t>2012:</a:t>
            </a:r>
            <a:r>
              <a:rPr lang="en-US" baseline="0" dirty="0" smtClean="0"/>
              <a:t> 2.81</a:t>
            </a:r>
          </a:p>
          <a:p>
            <a:r>
              <a:rPr lang="en-US" baseline="0" dirty="0" smtClean="0"/>
              <a:t>2013: 4.32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2242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spTree>
    <p:extLst>
      <p:ext uri="{BB962C8B-B14F-4D97-AF65-F5344CB8AC3E}">
        <p14:creationId xmlns:p14="http://schemas.microsoft.com/office/powerpoint/2010/main" val="39251172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873" indent="0" algn="ctr">
              <a:buNone/>
              <a:defRPr>
                <a:solidFill>
                  <a:schemeClr val="tx1">
                    <a:tint val="75000"/>
                  </a:schemeClr>
                </a:solidFill>
              </a:defRPr>
            </a:lvl2pPr>
            <a:lvl3pPr marL="801746" indent="0" algn="ctr">
              <a:buNone/>
              <a:defRPr>
                <a:solidFill>
                  <a:schemeClr val="tx1">
                    <a:tint val="75000"/>
                  </a:schemeClr>
                </a:solidFill>
              </a:defRPr>
            </a:lvl3pPr>
            <a:lvl4pPr marL="1202619" indent="0" algn="ctr">
              <a:buNone/>
              <a:defRPr>
                <a:solidFill>
                  <a:schemeClr val="tx1">
                    <a:tint val="75000"/>
                  </a:schemeClr>
                </a:solidFill>
              </a:defRPr>
            </a:lvl4pPr>
            <a:lvl5pPr marL="1603492" indent="0" algn="ctr">
              <a:buNone/>
              <a:defRPr>
                <a:solidFill>
                  <a:schemeClr val="tx1">
                    <a:tint val="75000"/>
                  </a:schemeClr>
                </a:solidFill>
              </a:defRPr>
            </a:lvl5pPr>
            <a:lvl6pPr marL="2004365" indent="0" algn="ctr">
              <a:buNone/>
              <a:defRPr>
                <a:solidFill>
                  <a:schemeClr val="tx1">
                    <a:tint val="75000"/>
                  </a:schemeClr>
                </a:solidFill>
              </a:defRPr>
            </a:lvl6pPr>
            <a:lvl7pPr marL="2405238" indent="0" algn="ctr">
              <a:buNone/>
              <a:defRPr>
                <a:solidFill>
                  <a:schemeClr val="tx1">
                    <a:tint val="75000"/>
                  </a:schemeClr>
                </a:solidFill>
              </a:defRPr>
            </a:lvl7pPr>
            <a:lvl8pPr marL="2806111" indent="0" algn="ctr">
              <a:buNone/>
              <a:defRPr>
                <a:solidFill>
                  <a:schemeClr val="tx1">
                    <a:tint val="75000"/>
                  </a:schemeClr>
                </a:solidFill>
              </a:defRPr>
            </a:lvl8pPr>
            <a:lvl9pPr marL="32069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955" y="5768789"/>
            <a:ext cx="1824456" cy="331374"/>
          </a:xfrm>
          <a:prstGeom prst="rect">
            <a:avLst/>
          </a:prstGeom>
        </p:spPr>
        <p:txBody>
          <a:bodyPr lIns="80175" tIns="40087" rIns="80175" bIns="40087"/>
          <a:lstStyle/>
          <a:p>
            <a:fld id="{1D8BD707-D9CF-40AE-B4C6-C98DA3205C09}" type="datetimeFigureOut">
              <a:rPr lang="en-US" smtClean="0"/>
              <a:pPr/>
              <a:t>6/18/2017</a:t>
            </a:fld>
            <a:endParaRPr lang="en-US"/>
          </a:p>
        </p:txBody>
      </p:sp>
      <p:sp>
        <p:nvSpPr>
          <p:cNvPr id="5" name="Footer Placeholder 4"/>
          <p:cNvSpPr>
            <a:spLocks noGrp="1"/>
          </p:cNvSpPr>
          <p:nvPr>
            <p:ph type="ftr" sz="quarter" idx="11"/>
          </p:nvPr>
        </p:nvSpPr>
        <p:spPr>
          <a:xfrm>
            <a:off x="2671525" y="5768789"/>
            <a:ext cx="2476048" cy="331374"/>
          </a:xfrm>
          <a:prstGeom prst="rect">
            <a:avLst/>
          </a:prstGeom>
        </p:spPr>
        <p:txBody>
          <a:bodyPr lIns="80175" tIns="40087" rIns="80175" bIns="40087"/>
          <a:lstStyle/>
          <a:p>
            <a:endParaRPr lang="en-US"/>
          </a:p>
        </p:txBody>
      </p:sp>
      <p:sp>
        <p:nvSpPr>
          <p:cNvPr id="6" name="Slide Number Placeholder 5"/>
          <p:cNvSpPr>
            <a:spLocks noGrp="1"/>
          </p:cNvSpPr>
          <p:nvPr>
            <p:ph type="sldNum" sz="quarter" idx="12"/>
          </p:nvPr>
        </p:nvSpPr>
        <p:spPr>
          <a:xfrm>
            <a:off x="5603686" y="5768789"/>
            <a:ext cx="1824456" cy="331374"/>
          </a:xfrm>
          <a:prstGeom prst="rect">
            <a:avLst/>
          </a:prstGeom>
        </p:spPr>
        <p:txBody>
          <a:bodyPr lIns="80175" tIns="40087" rIns="80175" bIns="40087"/>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18CC61B3-191D-4A6C-A802-4430A15F221C}" type="datetimeFigureOut">
              <a:rPr lang="zh-TW" altLang="en-US"/>
              <a:pPr>
                <a:defRPr/>
              </a:pPr>
              <a:t>2017/6/18</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57DDE0F-3097-4511-A1C6-2115B9DD15A4}"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57221501-4903-4CB6-BFEA-028BD2C7C472}" type="datetimeFigureOut">
              <a:rPr lang="zh-TW" altLang="en-US"/>
              <a:pPr>
                <a:defRPr/>
              </a:pPr>
              <a:t>2017/6/18</a:t>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2001CCF-85B4-4E9D-B0C6-F27229B72B2D}"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TW" altLang="en-US" dirty="0" smtClean="0"/>
              <a:t>中文标题位置</a:t>
            </a:r>
            <a:endParaRPr lang="en-US" dirty="0"/>
          </a:p>
        </p:txBody>
      </p:sp>
      <p:sp>
        <p:nvSpPr>
          <p:cNvPr id="9" name="Slide Number Placeholder 5"/>
          <p:cNvSpPr>
            <a:spLocks noGrp="1"/>
          </p:cNvSpPr>
          <p:nvPr>
            <p:ph type="sldNum" sz="quarter" idx="12"/>
          </p:nvPr>
        </p:nvSpPr>
        <p:spPr>
          <a:xfrm>
            <a:off x="8365580" y="6525344"/>
            <a:ext cx="454212" cy="365125"/>
          </a:xfrm>
          <a:prstGeom prst="rect">
            <a:avLst/>
          </a:prstGeom>
        </p:spPr>
        <p:txBody>
          <a:bodyPr/>
          <a:lstStyle>
            <a:lvl1pPr>
              <a:defRPr>
                <a:solidFill>
                  <a:schemeClr val="bg1"/>
                </a:solidFill>
              </a:defRPr>
            </a:lvl1pPr>
          </a:lstStyle>
          <a:p>
            <a:fld id="{EFB30654-5188-CD46-A185-958418294383}" type="slidenum">
              <a:rPr lang="en-US" smtClean="0"/>
              <a:pPr/>
              <a:t>‹#›</a:t>
            </a:fld>
            <a:endParaRPr lang="en-US" dirty="0"/>
          </a:p>
        </p:txBody>
      </p:sp>
      <p:sp>
        <p:nvSpPr>
          <p:cNvPr id="7" name="Content Placeholder 2"/>
          <p:cNvSpPr>
            <a:spLocks noGrp="1"/>
          </p:cNvSpPr>
          <p:nvPr>
            <p:ph sz="half" idx="1" hasCustomPrompt="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内文</a:t>
            </a:r>
            <a:endParaRPr lang="en-US" altLang="zh-CN" dirty="0" smtClean="0"/>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Tree>
    <p:extLst>
      <p:ext uri="{BB962C8B-B14F-4D97-AF65-F5344CB8AC3E}">
        <p14:creationId xmlns:p14="http://schemas.microsoft.com/office/powerpoint/2010/main" val="7716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CA2513-E347-46B6-B34C-B53E0D05BE0F}" type="slidenum">
              <a:rPr lang="en-US" altLang="zh-CN"/>
              <a:pPr>
                <a:defRPr/>
              </a:pPr>
              <a:t>‹#›</a:t>
            </a:fld>
            <a:endParaRPr lang="en-US" altLang="zh-CN"/>
          </a:p>
        </p:txBody>
      </p:sp>
    </p:spTree>
    <p:extLst>
      <p:ext uri="{BB962C8B-B14F-4D97-AF65-F5344CB8AC3E}">
        <p14:creationId xmlns:p14="http://schemas.microsoft.com/office/powerpoint/2010/main" val="95404552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4"/>
            <a:ext cx="2133600" cy="365125"/>
          </a:xfrm>
          <a:prstGeom prst="rect">
            <a:avLst/>
          </a:prstGeom>
        </p:spPr>
        <p:txBody>
          <a:bodyPr/>
          <a:lstStyle>
            <a:lvl1pPr>
              <a:defRPr/>
            </a:lvl1pPr>
          </a:lstStyle>
          <a:p>
            <a:pPr>
              <a:defRPr/>
            </a:pPr>
            <a:fld id="{973D92C2-EC03-4FAD-AFD5-46F33DDA6425}" type="datetimeFigureOut">
              <a:rPr lang="zh-CN" altLang="en-US"/>
              <a:pPr>
                <a:defRPr/>
              </a:pPr>
              <a:t>2017/6/18</a:t>
            </a:fld>
            <a:endParaRPr lang="zh-CN" altLang="en-US" dirty="0"/>
          </a:p>
        </p:txBody>
      </p:sp>
      <p:sp>
        <p:nvSpPr>
          <p:cNvPr id="3" name="页脚占位符 4"/>
          <p:cNvSpPr>
            <a:spLocks noGrp="1"/>
          </p:cNvSpPr>
          <p:nvPr>
            <p:ph type="ftr" sz="quarter" idx="11"/>
          </p:nvPr>
        </p:nvSpPr>
        <p:spPr>
          <a:xfrm>
            <a:off x="3059113" y="4868864"/>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1754475495"/>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mtClean="0"/>
              <a:t>     </a:t>
            </a:r>
            <a:endParaRPr lang="zh-CN" altLang="en-US" smtClean="0"/>
          </a:p>
        </p:txBody>
      </p:sp>
      <p:pic>
        <p:nvPicPr>
          <p:cNvPr id="1027" name="Picture 7" descr="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0" y="63817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9"/>
          <p:cNvSpPr>
            <a:spLocks noChangeArrowheads="1"/>
          </p:cNvSpPr>
          <p:nvPr userDrawn="1"/>
        </p:nvSpPr>
        <p:spPr bwMode="auto">
          <a:xfrm>
            <a:off x="7164388" y="6462713"/>
            <a:ext cx="1979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spcBef>
                <a:spcPct val="50000"/>
              </a:spcBef>
            </a:pPr>
            <a:r>
              <a:rPr lang="de-DE" altLang="zh-CN" sz="1600" b="1" dirty="0" smtClean="0">
                <a:solidFill>
                  <a:srgbClr val="404040"/>
                </a:solidFill>
                <a:ea typeface="微软雅黑" pitchFamily="34" charset="-122"/>
              </a:rPr>
              <a:t> </a:t>
            </a:r>
            <a:fld id="{02E64ED1-E061-415D-9D31-6D04BB3903A0}" type="slidenum">
              <a:rPr lang="de-DE" altLang="zh-CN" sz="1600" b="1">
                <a:solidFill>
                  <a:srgbClr val="404040"/>
                </a:solidFill>
                <a:ea typeface="微软雅黑" pitchFamily="34" charset="-122"/>
              </a:rPr>
              <a:pPr algn="ctr">
                <a:spcBef>
                  <a:spcPct val="50000"/>
                </a:spcBef>
              </a:pPr>
              <a:t>‹#›</a:t>
            </a:fld>
            <a:endParaRPr lang="zh-CN" altLang="en-GB" sz="1600" b="1" dirty="0">
              <a:solidFill>
                <a:srgbClr val="404040"/>
              </a:solidFill>
              <a:ea typeface="微软雅黑" pitchFamily="34" charset="-122"/>
            </a:endParaRPr>
          </a:p>
        </p:txBody>
      </p:sp>
      <p:sp>
        <p:nvSpPr>
          <p:cNvPr id="1030" name="Rectangle 12"/>
          <p:cNvSpPr>
            <a:spLocks noChangeArrowheads="1"/>
          </p:cNvSpPr>
          <p:nvPr userDrawn="1"/>
        </p:nvSpPr>
        <p:spPr bwMode="auto">
          <a:xfrm>
            <a:off x="285750" y="764704"/>
            <a:ext cx="8820000" cy="54694"/>
          </a:xfrm>
          <a:prstGeom prst="rect">
            <a:avLst/>
          </a:prstGeom>
          <a:gradFill rotWithShape="1">
            <a:gsLst>
              <a:gs pos="0">
                <a:srgbClr val="DE35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pic>
        <p:nvPicPr>
          <p:cNvPr id="9" name="Picture 4" descr="http://www.itongji.cn/uploads/allimg/130628/1-13062P94956341.jpg"/>
          <p:cNvPicPr>
            <a:picLocks noChangeAspect="1" noChangeArrowheads="1"/>
          </p:cNvPicPr>
          <p:nvPr userDrawn="1"/>
        </p:nvPicPr>
        <p:blipFill>
          <a:blip r:embed="rId10" cstate="print"/>
          <a:srcRect/>
          <a:stretch>
            <a:fillRect/>
          </a:stretch>
        </p:blipFill>
        <p:spPr bwMode="auto">
          <a:xfrm>
            <a:off x="127260" y="87722"/>
            <a:ext cx="881111" cy="604974"/>
          </a:xfrm>
          <a:prstGeom prst="rect">
            <a:avLst/>
          </a:prstGeom>
          <a:noFill/>
        </p:spPr>
      </p:pic>
    </p:spTree>
  </p:cSld>
  <p:clrMap bg1="lt1" tx1="dk1" bg2="lt2" tx2="dk2" accent1="accent1" accent2="accent2" accent3="accent3" accent4="accent4" accent5="accent5" accent6="accent6" hlink="hlink" folHlink="folHlink"/>
  <p:sldLayoutIdLst>
    <p:sldLayoutId id="2147483857" r:id="rId1"/>
    <p:sldLayoutId id="2147483863" r:id="rId2"/>
    <p:sldLayoutId id="2147483871" r:id="rId3"/>
    <p:sldLayoutId id="2147483872" r:id="rId4"/>
    <p:sldLayoutId id="2147483873" r:id="rId5"/>
    <p:sldLayoutId id="2147483874" r:id="rId6"/>
    <p:sldLayoutId id="2147483876" r:id="rId7"/>
  </p:sldLayoutIdLst>
  <p:timing>
    <p:tnLst>
      <p:par>
        <p:cTn id="1" dur="indefinite" restart="never" nodeType="tmRoot"/>
      </p:par>
    </p:tnLst>
  </p:timing>
  <p:txStyles>
    <p:title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宋体" pitchFamily="2" charset="-122"/>
              </a:defRPr>
            </a:lvl1pPr>
          </a:lstStyle>
          <a:p>
            <a:pPr>
              <a:defRPr/>
            </a:pPr>
            <a:fld id="{DB1D7936-C8FB-4BE3-B3FA-89F7A713D05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2" r:id="rId1"/>
    <p:sldLayoutId id="214748387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58.jpeg"/><Relationship Id="rId3" Type="http://schemas.openxmlformats.org/officeDocument/2006/relationships/image" Target="../media/image48.jpeg"/><Relationship Id="rId7" Type="http://schemas.openxmlformats.org/officeDocument/2006/relationships/image" Target="../media/image52.jpeg"/><Relationship Id="rId12" Type="http://schemas.openxmlformats.org/officeDocument/2006/relationships/image" Target="../media/image57.jpeg"/><Relationship Id="rId2" Type="http://schemas.openxmlformats.org/officeDocument/2006/relationships/image" Target="../media/image47.jpeg"/><Relationship Id="rId16" Type="http://schemas.openxmlformats.org/officeDocument/2006/relationships/image" Target="../media/image61.jpeg"/><Relationship Id="rId1" Type="http://schemas.openxmlformats.org/officeDocument/2006/relationships/slideLayout" Target="../slideLayouts/slideLayout4.xml"/><Relationship Id="rId6" Type="http://schemas.openxmlformats.org/officeDocument/2006/relationships/image" Target="../media/image51.gif"/><Relationship Id="rId11" Type="http://schemas.openxmlformats.org/officeDocument/2006/relationships/image" Target="../media/image56.jpeg"/><Relationship Id="rId5" Type="http://schemas.openxmlformats.org/officeDocument/2006/relationships/image" Target="../media/image50.jpeg"/><Relationship Id="rId15" Type="http://schemas.openxmlformats.org/officeDocument/2006/relationships/image" Target="../media/image60.jpe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baike.baidu.com/view/8079.htm" TargetMode="Externa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7.png"/><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tags" Target="../tags/tag40.xml"/><Relationship Id="rId39" Type="http://schemas.openxmlformats.org/officeDocument/2006/relationships/tags" Target="../tags/tag53.xml"/><Relationship Id="rId21" Type="http://schemas.openxmlformats.org/officeDocument/2006/relationships/tags" Target="../tags/tag35.xml"/><Relationship Id="rId34" Type="http://schemas.openxmlformats.org/officeDocument/2006/relationships/tags" Target="../tags/tag48.xml"/><Relationship Id="rId42" Type="http://schemas.openxmlformats.org/officeDocument/2006/relationships/tags" Target="../tags/tag56.xml"/><Relationship Id="rId47" Type="http://schemas.openxmlformats.org/officeDocument/2006/relationships/tags" Target="../tags/tag61.xml"/><Relationship Id="rId50" Type="http://schemas.openxmlformats.org/officeDocument/2006/relationships/tags" Target="../tags/tag64.xml"/><Relationship Id="rId55" Type="http://schemas.openxmlformats.org/officeDocument/2006/relationships/tags" Target="../tags/tag69.xml"/><Relationship Id="rId63" Type="http://schemas.openxmlformats.org/officeDocument/2006/relationships/image" Target="../media/image95.png"/><Relationship Id="rId68" Type="http://schemas.openxmlformats.org/officeDocument/2006/relationships/image" Target="../media/image100.jpeg"/><Relationship Id="rId76" Type="http://schemas.openxmlformats.org/officeDocument/2006/relationships/image" Target="../media/image108.jpeg"/><Relationship Id="rId7" Type="http://schemas.openxmlformats.org/officeDocument/2006/relationships/tags" Target="../tags/tag21.xml"/><Relationship Id="rId71" Type="http://schemas.openxmlformats.org/officeDocument/2006/relationships/image" Target="../media/image103.jpeg"/><Relationship Id="rId2" Type="http://schemas.openxmlformats.org/officeDocument/2006/relationships/tags" Target="../tags/tag16.xml"/><Relationship Id="rId16" Type="http://schemas.openxmlformats.org/officeDocument/2006/relationships/tags" Target="../tags/tag30.xml"/><Relationship Id="rId29" Type="http://schemas.openxmlformats.org/officeDocument/2006/relationships/tags" Target="../tags/tag43.xml"/><Relationship Id="rId11" Type="http://schemas.openxmlformats.org/officeDocument/2006/relationships/tags" Target="../tags/tag25.xml"/><Relationship Id="rId24" Type="http://schemas.openxmlformats.org/officeDocument/2006/relationships/tags" Target="../tags/tag38.xml"/><Relationship Id="rId32" Type="http://schemas.openxmlformats.org/officeDocument/2006/relationships/tags" Target="../tags/tag46.xml"/><Relationship Id="rId37" Type="http://schemas.openxmlformats.org/officeDocument/2006/relationships/tags" Target="../tags/tag51.xml"/><Relationship Id="rId40" Type="http://schemas.openxmlformats.org/officeDocument/2006/relationships/tags" Target="../tags/tag54.xml"/><Relationship Id="rId45" Type="http://schemas.openxmlformats.org/officeDocument/2006/relationships/tags" Target="../tags/tag59.xml"/><Relationship Id="rId53" Type="http://schemas.openxmlformats.org/officeDocument/2006/relationships/tags" Target="../tags/tag67.xml"/><Relationship Id="rId58" Type="http://schemas.openxmlformats.org/officeDocument/2006/relationships/image" Target="../media/image90.jpeg"/><Relationship Id="rId66" Type="http://schemas.openxmlformats.org/officeDocument/2006/relationships/image" Target="../media/image98.jpeg"/><Relationship Id="rId74" Type="http://schemas.openxmlformats.org/officeDocument/2006/relationships/image" Target="../media/image106.jpeg"/><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28" Type="http://schemas.openxmlformats.org/officeDocument/2006/relationships/tags" Target="../tags/tag42.xml"/><Relationship Id="rId36" Type="http://schemas.openxmlformats.org/officeDocument/2006/relationships/tags" Target="../tags/tag50.xml"/><Relationship Id="rId49" Type="http://schemas.openxmlformats.org/officeDocument/2006/relationships/tags" Target="../tags/tag63.xml"/><Relationship Id="rId57" Type="http://schemas.openxmlformats.org/officeDocument/2006/relationships/slideLayout" Target="../slideLayouts/slideLayout4.xml"/><Relationship Id="rId61" Type="http://schemas.openxmlformats.org/officeDocument/2006/relationships/image" Target="../media/image93.jpeg"/><Relationship Id="rId10" Type="http://schemas.openxmlformats.org/officeDocument/2006/relationships/tags" Target="../tags/tag24.xml"/><Relationship Id="rId19" Type="http://schemas.openxmlformats.org/officeDocument/2006/relationships/tags" Target="../tags/tag33.xml"/><Relationship Id="rId31" Type="http://schemas.openxmlformats.org/officeDocument/2006/relationships/tags" Target="../tags/tag45.xml"/><Relationship Id="rId44" Type="http://schemas.openxmlformats.org/officeDocument/2006/relationships/tags" Target="../tags/tag58.xml"/><Relationship Id="rId52" Type="http://schemas.openxmlformats.org/officeDocument/2006/relationships/tags" Target="../tags/tag66.xml"/><Relationship Id="rId60" Type="http://schemas.openxmlformats.org/officeDocument/2006/relationships/image" Target="../media/image92.jpeg"/><Relationship Id="rId65" Type="http://schemas.openxmlformats.org/officeDocument/2006/relationships/image" Target="../media/image97.jpeg"/><Relationship Id="rId73" Type="http://schemas.openxmlformats.org/officeDocument/2006/relationships/image" Target="../media/image105.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 Id="rId27" Type="http://schemas.openxmlformats.org/officeDocument/2006/relationships/tags" Target="../tags/tag41.xml"/><Relationship Id="rId30" Type="http://schemas.openxmlformats.org/officeDocument/2006/relationships/tags" Target="../tags/tag44.xml"/><Relationship Id="rId35" Type="http://schemas.openxmlformats.org/officeDocument/2006/relationships/tags" Target="../tags/tag49.xml"/><Relationship Id="rId43" Type="http://schemas.openxmlformats.org/officeDocument/2006/relationships/tags" Target="../tags/tag57.xml"/><Relationship Id="rId48" Type="http://schemas.openxmlformats.org/officeDocument/2006/relationships/tags" Target="../tags/tag62.xml"/><Relationship Id="rId56" Type="http://schemas.openxmlformats.org/officeDocument/2006/relationships/tags" Target="../tags/tag70.xml"/><Relationship Id="rId64" Type="http://schemas.openxmlformats.org/officeDocument/2006/relationships/image" Target="../media/image96.png"/><Relationship Id="rId69" Type="http://schemas.openxmlformats.org/officeDocument/2006/relationships/image" Target="../media/image101.jpeg"/><Relationship Id="rId77" Type="http://schemas.openxmlformats.org/officeDocument/2006/relationships/image" Target="../media/image109.png"/><Relationship Id="rId8" Type="http://schemas.openxmlformats.org/officeDocument/2006/relationships/tags" Target="../tags/tag22.xml"/><Relationship Id="rId51" Type="http://schemas.openxmlformats.org/officeDocument/2006/relationships/tags" Target="../tags/tag65.xml"/><Relationship Id="rId72" Type="http://schemas.openxmlformats.org/officeDocument/2006/relationships/image" Target="../media/image104.png"/><Relationship Id="rId3" Type="http://schemas.openxmlformats.org/officeDocument/2006/relationships/tags" Target="../tags/tag17.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tags" Target="../tags/tag39.xml"/><Relationship Id="rId33" Type="http://schemas.openxmlformats.org/officeDocument/2006/relationships/tags" Target="../tags/tag47.xml"/><Relationship Id="rId38" Type="http://schemas.openxmlformats.org/officeDocument/2006/relationships/tags" Target="../tags/tag52.xml"/><Relationship Id="rId46" Type="http://schemas.openxmlformats.org/officeDocument/2006/relationships/tags" Target="../tags/tag60.xml"/><Relationship Id="rId59" Type="http://schemas.openxmlformats.org/officeDocument/2006/relationships/image" Target="../media/image91.png"/><Relationship Id="rId67" Type="http://schemas.openxmlformats.org/officeDocument/2006/relationships/image" Target="../media/image99.png"/><Relationship Id="rId20" Type="http://schemas.openxmlformats.org/officeDocument/2006/relationships/tags" Target="../tags/tag34.xml"/><Relationship Id="rId41" Type="http://schemas.openxmlformats.org/officeDocument/2006/relationships/tags" Target="../tags/tag55.xml"/><Relationship Id="rId54" Type="http://schemas.openxmlformats.org/officeDocument/2006/relationships/tags" Target="../tags/tag68.xml"/><Relationship Id="rId62" Type="http://schemas.openxmlformats.org/officeDocument/2006/relationships/image" Target="../media/image94.jpeg"/><Relationship Id="rId70" Type="http://schemas.openxmlformats.org/officeDocument/2006/relationships/image" Target="../media/image102.png"/><Relationship Id="rId75" Type="http://schemas.openxmlformats.org/officeDocument/2006/relationships/image" Target="../media/image107.png"/><Relationship Id="rId1" Type="http://schemas.openxmlformats.org/officeDocument/2006/relationships/tags" Target="../tags/tag15.xml"/><Relationship Id="rId6" Type="http://schemas.openxmlformats.org/officeDocument/2006/relationships/tags" Target="../tags/tag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emf"/></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对象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59" name="think-cell Slide" r:id="rId5" imgW="360" imgH="360" progId="">
                  <p:embed/>
                </p:oleObj>
              </mc:Choice>
              <mc:Fallback>
                <p:oleObj name="think-cell Slide" r:id="rId5" imgW="360" imgH="360" progId="">
                  <p:embed/>
                  <p:pic>
                    <p:nvPicPr>
                      <p:cNvPr id="0" name="Picture 10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827584" y="2204864"/>
            <a:ext cx="7488832" cy="721544"/>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smtClean="0">
                <a:ln w="11430"/>
                <a:solidFill>
                  <a:srgbClr val="C00000"/>
                </a:solidFill>
                <a:latin typeface="微软雅黑" pitchFamily="34" charset="-122"/>
                <a:ea typeface="微软雅黑" pitchFamily="34" charset="-122"/>
              </a:rPr>
              <a:t>大数据技术与应用</a:t>
            </a:r>
            <a:endParaRPr lang="en-US" altLang="zh-CN" sz="3600" b="1" kern="0" dirty="0" smtClean="0">
              <a:ln w="1143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3103383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631216"/>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a:t>
              </a:r>
              <a:r>
                <a:rPr lang="en-US" altLang="zh-TW" sz="2000" dirty="0" err="1" smtClean="0">
                  <a:latin typeface="微軟正黑體" pitchFamily="34" charset="-120"/>
                  <a:ea typeface="微軟正黑體" pitchFamily="34" charset="-120"/>
                </a:rPr>
                <a:t>Vedio</a:t>
              </a:r>
              <a:r>
                <a:rPr lang="en-US" altLang="zh-TW" sz="2000" dirty="0" smtClean="0">
                  <a:latin typeface="微軟正黑體" pitchFamily="34" charset="-120"/>
                  <a:ea typeface="微軟正黑體" pitchFamily="34" charset="-120"/>
                </a:rPr>
                <a:t> / </a:t>
              </a:r>
              <a:r>
                <a:rPr lang="en-US" altLang="zh-TW" sz="2000" dirty="0" smtClean="0">
                  <a:latin typeface="微軟正黑體" pitchFamily="34" charset="-120"/>
                  <a:ea typeface="微軟正黑體" pitchFamily="34" charset="-120"/>
                </a:rPr>
                <a:t>Full-text </a:t>
              </a:r>
              <a:r>
                <a:rPr lang="en-US" altLang="zh-TW" sz="2000" dirty="0">
                  <a:latin typeface="微軟正黑體" pitchFamily="34" charset="-120"/>
                  <a:ea typeface="微軟正黑體" pitchFamily="34" charset="-120"/>
                </a:rPr>
                <a:t>/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sp>
        <p:nvSpPr>
          <p:cNvPr id="2" name="投影片編號版面配置區 1"/>
          <p:cNvSpPr>
            <a:spLocks noGrp="1"/>
          </p:cNvSpPr>
          <p:nvPr>
            <p:ph type="sldNum" sz="quarter" idx="4294967295"/>
          </p:nvPr>
        </p:nvSpPr>
        <p:spPr>
          <a:xfrm>
            <a:off x="457200" y="6356350"/>
            <a:ext cx="2133600" cy="365125"/>
          </a:xfrm>
          <a:prstGeom prst="rect">
            <a:avLst/>
          </a:prstGeom>
        </p:spPr>
        <p:txBody>
          <a:bodyPr/>
          <a:lstStyle/>
          <a:p>
            <a:pPr>
              <a:defRPr/>
            </a:pPr>
            <a:fld id="{6FE597CF-52FE-4598-B255-E4A5E1C28B8A}" type="slidenum">
              <a:rPr lang="zh-TW" altLang="en-US" smtClean="0"/>
              <a:pPr>
                <a:defRPr/>
              </a:pPr>
              <a:t>9</a:t>
            </a:fld>
            <a:endParaRPr lang="en-US" altLang="zh-TW" dirty="0">
              <a:ea typeface="新細明體" pitchFamily="18" charset="-120"/>
            </a:endParaRPr>
          </a:p>
        </p:txBody>
      </p:sp>
      <p:sp>
        <p:nvSpPr>
          <p:cNvPr id="3" name="Text Box 2"/>
          <p:cNvSpPr txBox="1">
            <a:spLocks noChangeArrowheads="1"/>
          </p:cNvSpPr>
          <p:nvPr/>
        </p:nvSpPr>
        <p:spPr bwMode="auto">
          <a:xfrm>
            <a:off x="1043608" y="0"/>
            <a:ext cx="77056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0" hangingPunct="0">
              <a:tabLst/>
            </a:pPr>
            <a:r>
              <a:rPr lang="zh-CN" altLang="en-US" b="1" kern="0" dirty="0" smtClean="0">
                <a:solidFill>
                  <a:schemeClr val="tx1">
                    <a:lumMod val="65000"/>
                    <a:lumOff val="35000"/>
                  </a:schemeClr>
                </a:solidFill>
                <a:latin typeface="黑体" pitchFamily="49" charset="-122"/>
                <a:ea typeface="黑体" pitchFamily="49" charset="-122"/>
                <a:cs typeface="+mj-cs"/>
              </a:rPr>
              <a:t>需要</a:t>
            </a:r>
            <a:r>
              <a:rPr lang="zh-TW" altLang="en-US" b="1" kern="0" dirty="0" smtClean="0">
                <a:solidFill>
                  <a:schemeClr val="tx1">
                    <a:lumMod val="65000"/>
                    <a:lumOff val="35000"/>
                  </a:schemeClr>
                </a:solidFill>
                <a:latin typeface="黑体" pitchFamily="49" charset="-122"/>
                <a:ea typeface="黑体" pitchFamily="49" charset="-122"/>
                <a:cs typeface="+mj-cs"/>
              </a:rPr>
              <a:t>不同的数据管理策略</a:t>
            </a:r>
            <a:endParaRPr lang="zh-CN" altLang="zh-TW" b="1" kern="0" dirty="0">
              <a:solidFill>
                <a:schemeClr val="tx1">
                  <a:lumMod val="65000"/>
                  <a:lumOff val="35000"/>
                </a:schemeClr>
              </a:solidFill>
              <a:latin typeface="黑体" pitchFamily="49" charset="-122"/>
              <a:ea typeface="黑体" pitchFamily="49" charset="-122"/>
              <a:cs typeface="+mj-cs"/>
            </a:endParaRPr>
          </a:p>
        </p:txBody>
      </p:sp>
      <p:grpSp>
        <p:nvGrpSpPr>
          <p:cNvPr id="7" name="群組 8"/>
          <p:cNvGrpSpPr/>
          <p:nvPr/>
        </p:nvGrpSpPr>
        <p:grpSpPr>
          <a:xfrm>
            <a:off x="323529" y="926918"/>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4181060" y="908720"/>
            <a:ext cx="2769692" cy="3477875"/>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CN" altLang="en-US" sz="2000" dirty="0" smtClean="0">
                <a:solidFill>
                  <a:srgbClr val="FF0000"/>
                </a:solidFill>
                <a:latin typeface="微軟正黑體" pitchFamily="34" charset="-120"/>
                <a:ea typeface="微軟正黑體" pitchFamily="34" charset="-120"/>
              </a:rPr>
              <a:t>纵向扩展</a:t>
            </a:r>
            <a:r>
              <a:rPr lang="en-US" altLang="zh-TW" sz="2000" dirty="0" smtClean="0">
                <a:solidFill>
                  <a:srgbClr val="FF0000"/>
                </a:solidFill>
                <a:latin typeface="微軟正黑體" pitchFamily="34" charset="-120"/>
                <a:ea typeface="微軟正黑體" pitchFamily="34" charset="-120"/>
              </a:rPr>
              <a:t>)</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scale-out(</a:t>
            </a:r>
            <a:r>
              <a:rPr lang="zh-CN" altLang="en-US" sz="2000" dirty="0" smtClean="0">
                <a:solidFill>
                  <a:srgbClr val="FF0000"/>
                </a:solidFill>
                <a:latin typeface="微軟正黑體" pitchFamily="34" charset="-120"/>
                <a:ea typeface="微軟正黑體" pitchFamily="34" charset="-120"/>
              </a:rPr>
              <a:t>横向扩展</a:t>
            </a:r>
            <a:r>
              <a:rPr lang="en-US" altLang="zh-TW" sz="2000" dirty="0" smtClean="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5" name="矩形 4"/>
          <p:cNvSpPr/>
          <p:nvPr/>
        </p:nvSpPr>
        <p:spPr bwMode="auto">
          <a:xfrm>
            <a:off x="327884" y="931274"/>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327884" y="926917"/>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7" name="文字方塊 16"/>
          <p:cNvSpPr txBox="1"/>
          <p:nvPr/>
        </p:nvSpPr>
        <p:spPr>
          <a:xfrm>
            <a:off x="1048997" y="2376899"/>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8" name="文字方塊 17"/>
          <p:cNvSpPr txBox="1"/>
          <p:nvPr/>
        </p:nvSpPr>
        <p:spPr>
          <a:xfrm>
            <a:off x="5594784" y="5063986"/>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pic>
        <p:nvPicPr>
          <p:cNvPr id="105474" name="Picture 2" descr="“scale-up scale-out”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3910461"/>
            <a:ext cx="1944216" cy="208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54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378" y="2309468"/>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6649" y="3546811"/>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6649" y="4796929"/>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每天几百 </a:t>
            </a:r>
            <a:r>
              <a:rPr lang="en-US" altLang="zh-TW" sz="1800" dirty="0" smtClean="0">
                <a:solidFill>
                  <a:schemeClr val="tx1"/>
                </a:solidFill>
                <a:latin typeface="微軟正黑體" pitchFamily="34" charset="-120"/>
                <a:ea typeface="微軟正黑體" pitchFamily="34" charset="-120"/>
                <a:cs typeface="Calibri" pitchFamily="34" charset="0"/>
              </a:rPr>
              <a:t>GB</a:t>
            </a:r>
            <a:r>
              <a:rPr lang="zh-TW" altLang="en-US" sz="1800" dirty="0" smtClean="0">
                <a:solidFill>
                  <a:schemeClr val="tx1"/>
                </a:solidFill>
                <a:latin typeface="微軟正黑體" pitchFamily="34" charset="-120"/>
                <a:ea typeface="微軟正黑體" pitchFamily="34" charset="-120"/>
                <a:cs typeface="Calibri" pitchFamily="34" charset="0"/>
              </a:rPr>
              <a:t>、 几 </a:t>
            </a:r>
            <a:r>
              <a:rPr lang="en-US" altLang="zh-TW" sz="1800" dirty="0" smtClean="0">
                <a:solidFill>
                  <a:schemeClr val="tx1"/>
                </a:solidFill>
                <a:latin typeface="微軟正黑體" pitchFamily="34" charset="-120"/>
                <a:ea typeface="微軟正黑體" pitchFamily="34" charset="-120"/>
                <a:cs typeface="Calibri" pitchFamily="34" charset="0"/>
              </a:rPr>
              <a:t>TB </a:t>
            </a:r>
            <a:r>
              <a:rPr lang="zh-TW" altLang="en-US" sz="1800" dirty="0" smtClean="0">
                <a:solidFill>
                  <a:schemeClr val="tx1"/>
                </a:solidFill>
                <a:latin typeface="微軟正黑體" pitchFamily="34" charset="-120"/>
                <a:ea typeface="微軟正黑體" pitchFamily="34" charset="-120"/>
                <a:cs typeface="Calibri" pitchFamily="34" charset="0"/>
              </a:rPr>
              <a:t>的资料，且持续成长中</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566" y="1268760"/>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631" y="1420076"/>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 </a:t>
            </a:r>
            <a:r>
              <a:rPr lang="zh-TW" altLang="en-US" sz="1800" dirty="0" smtClean="0">
                <a:solidFill>
                  <a:schemeClr val="tx1"/>
                </a:solidFill>
                <a:latin typeface="微軟正黑體" pitchFamily="34" charset="-120"/>
                <a:ea typeface="微軟正黑體" pitchFamily="34" charset="-120"/>
                <a:cs typeface="Calibri" pitchFamily="34" charset="0"/>
              </a:rPr>
              <a:t> 在收数据的同时做必要的前置处理 </a:t>
            </a:r>
            <a:r>
              <a:rPr lang="en-US" altLang="zh-TW" sz="1800" dirty="0" smtClean="0">
                <a:solidFill>
                  <a:schemeClr val="tx1"/>
                </a:solidFill>
                <a:latin typeface="微軟正黑體" pitchFamily="34" charset="-120"/>
                <a:ea typeface="微軟正黑體" pitchFamily="34" charset="-120"/>
                <a:cs typeface="Calibri" pitchFamily="34" charset="0"/>
              </a:rPr>
              <a:t>(pre-processing)</a:t>
            </a:r>
          </a:p>
          <a:p>
            <a:pPr algn="ctr"/>
            <a:r>
              <a:rPr lang="zh-TW" altLang="en-US" sz="1800" dirty="0" smtClean="0">
                <a:solidFill>
                  <a:schemeClr val="tx1"/>
                </a:solidFill>
                <a:latin typeface="微軟正黑體" pitchFamily="34" charset="-120"/>
                <a:ea typeface="微軟正黑體" pitchFamily="34" charset="-120"/>
                <a:cs typeface="Calibri" pitchFamily="34" charset="0"/>
              </a:rPr>
              <a:t>，并区分数据处理的优先等级 </a:t>
            </a:r>
            <a:r>
              <a:rPr lang="en-US" altLang="zh-TW" sz="1800" dirty="0" smtClean="0">
                <a:solidFill>
                  <a:schemeClr val="tx1"/>
                </a:solidFill>
                <a:latin typeface="微軟正黑體" pitchFamily="34" charset="-120"/>
                <a:ea typeface="微軟正黑體" pitchFamily="34" charset="-120"/>
                <a:cs typeface="Calibri" pitchFamily="34" charset="0"/>
              </a:rPr>
              <a:t>(prioritizing)</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85" y="2506103"/>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694" y="2671688"/>
            <a:ext cx="1329087"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a:t>
            </a:r>
            <a:r>
              <a:rPr lang="zh-TW" altLang="en-US" sz="1800" dirty="0">
                <a:solidFill>
                  <a:schemeClr val="tx1"/>
                </a:solidFill>
                <a:latin typeface="微軟正黑體" pitchFamily="34" charset="-120"/>
                <a:ea typeface="微軟正黑體" pitchFamily="34" charset="-120"/>
                <a:cs typeface="Calibri" pitchFamily="34" charset="0"/>
              </a:rPr>
              <a:t>有效的避免</a:t>
            </a:r>
            <a:r>
              <a:rPr lang="zh-TW" altLang="en-US" sz="1800" dirty="0" smtClean="0">
                <a:solidFill>
                  <a:schemeClr val="tx1"/>
                </a:solidFill>
                <a:latin typeface="微軟正黑體" pitchFamily="34" charset="-120"/>
                <a:ea typeface="微軟正黑體" pitchFamily="34" charset="-120"/>
                <a:cs typeface="Calibri" pitchFamily="34" charset="0"/>
              </a:rPr>
              <a:t>因硬件毁坏所导致的资料损毁</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58" name="Oval 157"/>
          <p:cNvSpPr>
            <a:spLocks noChangeAspect="1" noChangeArrowheads="1"/>
          </p:cNvSpPr>
          <p:nvPr/>
        </p:nvSpPr>
        <p:spPr bwMode="auto">
          <a:xfrm>
            <a:off x="1017269" y="3760846"/>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422" y="3940700"/>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如何从中挖掘出所关注事件的 </a:t>
            </a:r>
            <a:r>
              <a:rPr lang="en-US" altLang="zh-TW" sz="1800" dirty="0" smtClean="0">
                <a:solidFill>
                  <a:schemeClr val="tx1"/>
                </a:solidFill>
                <a:latin typeface="微軟正黑體" pitchFamily="34" charset="-120"/>
                <a:ea typeface="微軟正黑體" pitchFamily="34" charset="-120"/>
                <a:cs typeface="Calibri" pitchFamily="34" charset="0"/>
              </a:rPr>
              <a:t>pattern </a:t>
            </a:r>
            <a:r>
              <a:rPr lang="zh-TW" altLang="en-US" sz="1800" dirty="0">
                <a:solidFill>
                  <a:schemeClr val="tx1"/>
                </a:solidFill>
                <a:latin typeface="微軟正黑體" pitchFamily="34" charset="-120"/>
                <a:ea typeface="微軟正黑體" pitchFamily="34" charset="-120"/>
                <a:cs typeface="Calibri" pitchFamily="34" charset="0"/>
              </a:rPr>
              <a:t>或 </a:t>
            </a:r>
            <a:r>
              <a:rPr lang="en-US" altLang="zh-TW" sz="1800" dirty="0" smtClean="0">
                <a:solidFill>
                  <a:schemeClr val="tx1"/>
                </a:solidFill>
                <a:latin typeface="微軟正黑體" pitchFamily="34" charset="-120"/>
                <a:ea typeface="微軟正黑體" pitchFamily="34" charset="-120"/>
                <a:cs typeface="Calibri" pitchFamily="34" charset="0"/>
              </a:rPr>
              <a:t>behavior</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61" name="Oval 160"/>
          <p:cNvSpPr>
            <a:spLocks noChangeAspect="1" noChangeArrowheads="1"/>
          </p:cNvSpPr>
          <p:nvPr/>
        </p:nvSpPr>
        <p:spPr bwMode="auto">
          <a:xfrm>
            <a:off x="1012688" y="5011959"/>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753" y="5163275"/>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9" name="Title 1"/>
          <p:cNvSpPr>
            <a:spLocks noGrp="1"/>
          </p:cNvSpPr>
          <p:nvPr>
            <p:ph type="title"/>
          </p:nvPr>
        </p:nvSpPr>
        <p:spPr>
          <a:xfrm>
            <a:off x="827584" y="0"/>
            <a:ext cx="8003233" cy="764704"/>
          </a:xfrm>
        </p:spPr>
        <p:txBody>
          <a:bodyPr>
            <a:normAutofit/>
          </a:bodyPr>
          <a:lstStyle/>
          <a:p>
            <a:r>
              <a:rPr lang="zh-TW" altLang="en-US" dirty="0" smtClean="0">
                <a:latin typeface="黑体" pitchFamily="49" charset="-122"/>
                <a:ea typeface="黑体" pitchFamily="49" charset="-122"/>
              </a:rPr>
              <a:t>超越企业现有 </a:t>
            </a:r>
            <a:r>
              <a:rPr lang="en-US" altLang="zh-TW" dirty="0" smtClean="0">
                <a:latin typeface="黑体" pitchFamily="49" charset="-122"/>
                <a:ea typeface="黑体" pitchFamily="49" charset="-122"/>
              </a:rPr>
              <a:t>IT </a:t>
            </a:r>
            <a:r>
              <a:rPr lang="zh-TW" altLang="en-US" dirty="0" smtClean="0">
                <a:latin typeface="黑体" pitchFamily="49" charset="-122"/>
                <a:ea typeface="黑体" pitchFamily="49" charset="-122"/>
              </a:rPr>
              <a:t>的数据解决能量</a:t>
            </a:r>
            <a:endParaRPr lang="en-US" altLang="zh-TW" dirty="0">
              <a:latin typeface="黑体" pitchFamily="49" charset="-122"/>
              <a:ea typeface="黑体" pitchFamily="49" charset="-122"/>
            </a:endParaRPr>
          </a:p>
        </p:txBody>
      </p:sp>
      <p:sp>
        <p:nvSpPr>
          <p:cNvPr id="20"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10</a:t>
            </a:fld>
            <a:endParaRPr kumimoji="0" lang="en-US" altLang="zh-TW" sz="900" dirty="0">
              <a:solidFill>
                <a:srgbClr val="000000"/>
              </a:solidFill>
            </a:endParaRPr>
          </a:p>
        </p:txBody>
      </p:sp>
    </p:spTree>
    <p:extLst>
      <p:ext uri="{BB962C8B-B14F-4D97-AF65-F5344CB8AC3E}">
        <p14:creationId xmlns:p14="http://schemas.microsoft.com/office/powerpoint/2010/main" val="3682254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中央政府对大数据的重视程度</a:t>
            </a:r>
            <a:endParaRPr lang="zh-CN" altLang="en-US" dirty="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6C77DEFF-3913-4C2C-B517-EC9BCADDF3B2}" type="slidenum">
              <a:rPr lang="zh-CN" altLang="en-US" smtClean="0"/>
              <a:pPr>
                <a:defRPr/>
              </a:pPr>
              <a:t>11</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314008893"/>
              </p:ext>
            </p:extLst>
          </p:nvPr>
        </p:nvGraphicFramePr>
        <p:xfrm>
          <a:off x="395536" y="939490"/>
          <a:ext cx="8001056" cy="5441838"/>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a:rPr>
                        <a:t>习近平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chemeClr val="tx1"/>
                          </a:solidFill>
                          <a:effectLst/>
                          <a:latin typeface="+mn-lt"/>
                          <a:ea typeface="+mn-ea"/>
                          <a:cs typeface="+mn-cs"/>
                        </a:rPr>
                        <a:t>2015</a:t>
                      </a:r>
                      <a:r>
                        <a:rPr lang="zh-CN" altLang="en-US" sz="1600" b="0" i="0" kern="1200" dirty="0" smtClean="0">
                          <a:solidFill>
                            <a:schemeClr val="tx1"/>
                          </a:solidFill>
                          <a:effectLst/>
                          <a:latin typeface="+mn-lt"/>
                          <a:ea typeface="+mn-ea"/>
                          <a:cs typeface="+mn-cs"/>
                        </a:rPr>
                        <a:t>年五中全会的“十三五”规划建议提出：“实施国家大数据战略，推进数据资源开放共享。”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2016</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10</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9</a:t>
                      </a:r>
                      <a:r>
                        <a:rPr lang="zh-CN" altLang="en-US" sz="1600" b="0" i="0" kern="1200" dirty="0" smtClean="0">
                          <a:solidFill>
                            <a:schemeClr val="tx1"/>
                          </a:solidFill>
                          <a:effectLst/>
                          <a:latin typeface="+mn-lt"/>
                          <a:ea typeface="+mn-ea"/>
                          <a:cs typeface="+mn-cs"/>
                        </a:rPr>
                        <a:t>日中共中央政治局实施网络强国战略的第三十六次集体学习会上：“以数据集中和共享为途径，建设全国一体化的国家大数据中心。”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2017</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5</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14</a:t>
                      </a:r>
                      <a:r>
                        <a:rPr lang="zh-CN" altLang="en-US" sz="1600" b="0" i="0" kern="1200" dirty="0" smtClean="0">
                          <a:solidFill>
                            <a:schemeClr val="tx1"/>
                          </a:solidFill>
                          <a:effectLst/>
                          <a:latin typeface="+mn-lt"/>
                          <a:ea typeface="+mn-ea"/>
                          <a:cs typeface="+mn-cs"/>
                        </a:rPr>
                        <a:t>日：在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论坛开幕式演讲中表示“加强在数字经济、人工智能、纳米技术、量子计算机等前沿领域合作，推动大数据、云计算、智慧城市建设，连接成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a:rPr>
                        <a:t>李克</a:t>
                      </a:r>
                      <a:r>
                        <a:rPr lang="zh-CN" sz="2000" b="1" kern="100" dirty="0" smtClean="0">
                          <a:latin typeface="+mn-ea"/>
                          <a:ea typeface="+mn-ea"/>
                          <a:cs typeface="Times New Roman"/>
                        </a:rPr>
                        <a:t>强</a:t>
                      </a:r>
                      <a:endParaRPr lang="zh-CN"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chemeClr val="tx1"/>
                          </a:solidFill>
                          <a:effectLst/>
                          <a:latin typeface="+mn-lt"/>
                          <a:ea typeface="+mn-ea"/>
                          <a:cs typeface="+mn-cs"/>
                        </a:rPr>
                        <a:t>2016</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5</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25</a:t>
                      </a:r>
                      <a:r>
                        <a:rPr lang="zh-CN" altLang="en-US" sz="1600" b="0" i="0" kern="1200" dirty="0" smtClean="0">
                          <a:solidFill>
                            <a:schemeClr val="tx1"/>
                          </a:solidFill>
                          <a:effectLst/>
                          <a:latin typeface="+mn-lt"/>
                          <a:ea typeface="+mn-ea"/>
                          <a:cs typeface="+mn-cs"/>
                        </a:rPr>
                        <a:t>日出席中国大数据产业峰会暨中国电子商务创新发展峰会时指出：“大数据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chemeClr val="tx1"/>
                          </a:solidFill>
                          <a:effectLst/>
                          <a:latin typeface="+mn-lt"/>
                          <a:ea typeface="+mn-ea"/>
                          <a:cs typeface="+mn-cs"/>
                        </a:rPr>
                        <a:t>2017</a:t>
                      </a:r>
                      <a:r>
                        <a:rPr lang="zh-CN" altLang="en-US" sz="1600" b="0" i="0" kern="1200" dirty="0" smtClean="0">
                          <a:solidFill>
                            <a:schemeClr val="tx1"/>
                          </a:solidFill>
                          <a:effectLst/>
                          <a:latin typeface="+mn-lt"/>
                          <a:ea typeface="+mn-ea"/>
                          <a:cs typeface="+mn-cs"/>
                        </a:rPr>
                        <a:t>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a:t>
                      </a:r>
                      <a:r>
                        <a:rPr lang="en-US" altLang="zh-CN" sz="1600" b="0" i="0" kern="1200" dirty="0" smtClean="0">
                          <a:solidFill>
                            <a:schemeClr val="tx1"/>
                          </a:solidFill>
                          <a:effectLst/>
                          <a:latin typeface="+mn-lt"/>
                          <a:ea typeface="+mn-ea"/>
                          <a:cs typeface="+mn-cs"/>
                        </a:rPr>
                        <a:t>13</a:t>
                      </a:r>
                      <a:r>
                        <a:rPr lang="zh-CN" altLang="en-US" sz="1600" b="0" i="0" kern="1200" dirty="0" smtClean="0">
                          <a:solidFill>
                            <a:schemeClr val="tx1"/>
                          </a:solidFill>
                          <a:effectLst/>
                          <a:latin typeface="+mn-lt"/>
                          <a:ea typeface="+mn-ea"/>
                          <a:cs typeface="+mn-cs"/>
                        </a:rPr>
                        <a:t>日召开的全国深化“放管服”改革电视电话会议上指出：“鼓励开发利用政府部门及公用事业单位的信息数据，唤醒“沉睡”的大数据、释放数据红利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20"/>
          <p:cNvSpPr>
            <a:spLocks noChangeArrowheads="1"/>
          </p:cNvSpPr>
          <p:nvPr/>
        </p:nvSpPr>
        <p:spPr bwMode="gray">
          <a:xfrm>
            <a:off x="1475656" y="2809097"/>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8" name="Rectangle 23"/>
          <p:cNvSpPr>
            <a:spLocks noChangeArrowheads="1"/>
          </p:cNvSpPr>
          <p:nvPr/>
        </p:nvSpPr>
        <p:spPr bwMode="auto">
          <a:xfrm>
            <a:off x="2482007" y="2871980"/>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6"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7"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116632"/>
            <a:ext cx="82089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eaLnBrk="1" hangingPunct="1"/>
            <a:endParaRPr kumimoji="0" lang="en-US" altLang="zh-TW" sz="3600" b="1" dirty="0" smtClean="0">
              <a:solidFill>
                <a:srgbClr val="161571"/>
              </a:solidFill>
              <a:latin typeface="文鼎新特黑"/>
              <a:ea typeface="微軟正黑體" pitchFamily="34" charset="-120"/>
              <a:cs typeface="Calibri" pitchFamily="34" charset="0"/>
            </a:endParaRPr>
          </a:p>
        </p:txBody>
      </p:sp>
      <p:sp>
        <p:nvSpPr>
          <p:cNvPr id="6147"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13</a:t>
            </a:fld>
            <a:endParaRPr kumimoji="0" lang="en-US" altLang="zh-TW" sz="900" dirty="0">
              <a:solidFill>
                <a:srgbClr val="000000"/>
              </a:solidFill>
            </a:endParaRPr>
          </a:p>
        </p:txBody>
      </p:sp>
      <p:sp>
        <p:nvSpPr>
          <p:cNvPr id="9" name="文字方塊 8"/>
          <p:cNvSpPr txBox="1"/>
          <p:nvPr/>
        </p:nvSpPr>
        <p:spPr>
          <a:xfrm>
            <a:off x="4572000" y="1495197"/>
            <a:ext cx="1334020"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Social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0" name="文字方塊 9"/>
          <p:cNvSpPr txBox="1"/>
          <p:nvPr/>
        </p:nvSpPr>
        <p:spPr>
          <a:xfrm>
            <a:off x="6500020" y="1495122"/>
            <a:ext cx="1744388"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Machine / Sensor</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1" name="文字方塊 10"/>
          <p:cNvSpPr txBox="1"/>
          <p:nvPr/>
        </p:nvSpPr>
        <p:spPr>
          <a:xfrm>
            <a:off x="2584851" y="1495197"/>
            <a:ext cx="1300356"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DOC /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2" name="文字方塊 11"/>
          <p:cNvSpPr txBox="1"/>
          <p:nvPr/>
        </p:nvSpPr>
        <p:spPr>
          <a:xfrm>
            <a:off x="628009" y="1477210"/>
            <a:ext cx="1536988" cy="626701"/>
          </a:xfrm>
          <a:prstGeom prst="rect">
            <a:avLst/>
          </a:prstGeom>
          <a:solidFill>
            <a:srgbClr val="FFFFFF">
              <a:alpha val="89804"/>
            </a:srgbClr>
          </a:solidFill>
        </p:spPr>
        <p:txBody>
          <a:bodyPr wrap="square" tIns="0" bIns="72000" rtlCol="0" anchor="ctr" anchorCtr="0">
            <a:spAutoFit/>
          </a:bodyPr>
          <a:lstStyle/>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Web </a:t>
            </a:r>
          </a:p>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Clickstream</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13" name="Picture 29" descr="http://t2.gstatic.com/images?q=tbn:ANd9GcR1L2ZTgHJYDbbzGgdWgY0HF3onTvcLEaeRyEKK8t5ZPnnP0QC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9159" y="2062733"/>
            <a:ext cx="2016931" cy="13781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3"/>
          <p:cNvGrpSpPr/>
          <p:nvPr/>
        </p:nvGrpSpPr>
        <p:grpSpPr>
          <a:xfrm>
            <a:off x="4211490" y="3720493"/>
            <a:ext cx="1872678" cy="1475858"/>
            <a:chOff x="7740352" y="5661248"/>
            <a:chExt cx="936103" cy="602776"/>
          </a:xfrm>
        </p:grpSpPr>
        <p:pic>
          <p:nvPicPr>
            <p:cNvPr id="16" name="Picture 39" descr="http://t0.gstatic.com/images?q=tbn:ANd9GcTd_Pl5QnWEuafcevwj-FmkO0eNsIbEWpQ_4JaB6fuyjIowF39Y-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群組 1"/>
          <p:cNvGrpSpPr/>
          <p:nvPr/>
        </p:nvGrpSpPr>
        <p:grpSpPr>
          <a:xfrm>
            <a:off x="2368612" y="2062733"/>
            <a:ext cx="1777631" cy="1467283"/>
            <a:chOff x="2002281" y="2177741"/>
            <a:chExt cx="723546" cy="531179"/>
          </a:xfrm>
        </p:grpSpPr>
        <p:pic>
          <p:nvPicPr>
            <p:cNvPr id="18" name="Picture 45" descr="http://t1.gstatic.com/images?q=tbn:ANd9GcQgJm8PTapCxhxwkrd-CdGI-UYWlzFgyg8Ssvh99-AO5tyapH5yi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988" y="2191611"/>
              <a:ext cx="249487" cy="2469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5" descr="http://www.teachers-direct.co.uk/images/PDF_icon.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3876" y="2177741"/>
              <a:ext cx="281951" cy="2819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7" descr="http://t3.gstatic.com/images?q=tbn:ANd9GcQY36eBSojYpqaKZ6Y6RgVJlVCI2vmQYK8LZwOFu2i6fd0y_pC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2281" y="2204240"/>
              <a:ext cx="221707" cy="2217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9" descr="http://t2.gstatic.com/images?q=tbn:ANd9GcSXDYVlQEkHHSv1SWpnKCrp0W4ruExlceSueK8hCAJQxa1df0ENz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7829" y="2476409"/>
              <a:ext cx="207111" cy="232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7" descr="http://t3.gstatic.com/images?q=tbn:ANd9GcR2J-AgjY2x4or9vujhfOQsVxbozxu-uBmCzREUNyRh8c12ySx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4849" y="2462172"/>
              <a:ext cx="214478" cy="2144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6335" y="2447613"/>
              <a:ext cx="233647" cy="22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74" descr="物联网架构示意图"/>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5570" y="2135932"/>
            <a:ext cx="2158680" cy="24224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24"/>
          <p:cNvGrpSpPr/>
          <p:nvPr/>
        </p:nvGrpSpPr>
        <p:grpSpPr>
          <a:xfrm>
            <a:off x="1252406" y="2348880"/>
            <a:ext cx="927898" cy="988550"/>
            <a:chOff x="5135053" y="1916830"/>
            <a:chExt cx="628153" cy="630958"/>
          </a:xfrm>
        </p:grpSpPr>
        <p:pic>
          <p:nvPicPr>
            <p:cNvPr id="26" name="Picture 78" descr="http://t1.gstatic.com/images?q=tbn:ANd9GcQ9Z4R2KhjpcCa_6YjGISTegEWWdgCN2fEden8KBPU-1nPG4o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35053" y="1916831"/>
              <a:ext cx="628153" cy="6309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矩形 26"/>
            <p:cNvSpPr/>
            <p:nvPr/>
          </p:nvSpPr>
          <p:spPr bwMode="auto">
            <a:xfrm>
              <a:off x="5135053" y="1916830"/>
              <a:ext cx="628153" cy="630957"/>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zh-TW" altLang="en-US" sz="2400" b="0" i="0" u="none" strike="noStrike" cap="none" normalizeH="0" baseline="0" smtClean="0">
                <a:ln>
                  <a:noFill/>
                </a:ln>
                <a:solidFill>
                  <a:schemeClr val="bg1"/>
                </a:solidFill>
                <a:effectLst/>
                <a:latin typeface="Arial" charset="0"/>
                <a:ea typeface="MS PGothic" pitchFamily="32" charset="-128"/>
              </a:endParaRPr>
            </a:p>
          </p:txBody>
        </p:sp>
      </p:grpSp>
      <p:pic>
        <p:nvPicPr>
          <p:cNvPr id="28" name="Picture 80" descr="http://t3.gstatic.com/images?q=tbn:ANd9GcSnZTtqhQMDXwITG-tGVq0G77zTqSjraBM1szAhhZ7kzoMfwedqm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5121" y="2375471"/>
            <a:ext cx="667285" cy="667285"/>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2881825" y="3799214"/>
            <a:ext cx="657552"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Apps</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30" name="Picture 82" descr="http://t0.gstatic.com/images?q=tbn:ANd9GcTgRv2cFs8eSJtUgs5kbwaKKEEFruCFPE2by_rjVZsj_4Yg-qk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9953" y="4213348"/>
            <a:ext cx="1512727" cy="12034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ttp://t2.gstatic.com/images?q=tbn:ANd9GcQuryLxVwt79OguzuUqhbXWzDZesONBz5sFk_OFOcqeEFxqynu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3568" y="4317161"/>
            <a:ext cx="762730" cy="679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8" descr="http://t3.gstatic.com/images?q=tbn:ANd9GcRDXS9Nv8ReZ49zCkKDTqwNbt41w7cHYpH6veVr8jFuIlFVAXjpQw"/>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27372" y="4339609"/>
            <a:ext cx="558107" cy="646082"/>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899592" y="3779870"/>
            <a:ext cx="931665"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Call Log</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34" name="文字方塊 33"/>
          <p:cNvSpPr txBox="1"/>
          <p:nvPr/>
        </p:nvSpPr>
        <p:spPr>
          <a:xfrm>
            <a:off x="1378645" y="4458422"/>
            <a:ext cx="655560" cy="307777"/>
          </a:xfrm>
          <a:prstGeom prst="rect">
            <a:avLst/>
          </a:prstGeom>
          <a:noFill/>
        </p:spPr>
        <p:txBody>
          <a:bodyPr wrap="square" rtlCol="0">
            <a:spAutoFit/>
          </a:bodyPr>
          <a:lstStyle/>
          <a:p>
            <a:pPr algn="ctr"/>
            <a:r>
              <a:rPr lang="en-US" altLang="zh-TW" sz="1400" b="1" dirty="0" smtClean="0">
                <a:solidFill>
                  <a:schemeClr val="tx1"/>
                </a:solidFill>
                <a:latin typeface="Arial Narrow" pitchFamily="34" charset="0"/>
                <a:ea typeface="Arial Unicode MS" pitchFamily="34" charset="-120"/>
                <a:cs typeface="Arial Unicode MS" pitchFamily="34" charset="-120"/>
              </a:rPr>
              <a:t>Log</a:t>
            </a:r>
            <a:endParaRPr lang="zh-TW" altLang="en-US" sz="1400" b="1" dirty="0">
              <a:solidFill>
                <a:schemeClr val="tx1"/>
              </a:solidFill>
              <a:latin typeface="Arial Narrow" pitchFamily="34" charset="0"/>
              <a:ea typeface="Arial Unicode MS" pitchFamily="34" charset="-120"/>
              <a:cs typeface="Arial Unicode MS" pitchFamily="34" charset="-120"/>
            </a:endParaRPr>
          </a:p>
        </p:txBody>
      </p:sp>
      <p:sp>
        <p:nvSpPr>
          <p:cNvPr id="3" name="標題 2"/>
          <p:cNvSpPr>
            <a:spLocks noGrp="1"/>
          </p:cNvSpPr>
          <p:nvPr>
            <p:ph type="title"/>
          </p:nvPr>
        </p:nvSpPr>
        <p:spPr>
          <a:xfrm>
            <a:off x="971600" y="0"/>
            <a:ext cx="7941568" cy="778098"/>
          </a:xfrm>
        </p:spPr>
        <p:txBody>
          <a:bodyPr>
            <a:normAutofit/>
          </a:bodyPr>
          <a:lstStyle/>
          <a:p>
            <a:r>
              <a:rPr lang="zh-TW" altLang="en-US" dirty="0">
                <a:latin typeface="黑体" pitchFamily="49" charset="-122"/>
                <a:ea typeface="黑体" pitchFamily="49" charset="-122"/>
              </a:rPr>
              <a:t>什么</a:t>
            </a:r>
            <a:r>
              <a:rPr lang="zh-TW" altLang="en-US" dirty="0" smtClean="0">
                <a:latin typeface="黑体" pitchFamily="49" charset="-122"/>
                <a:ea typeface="黑体" pitchFamily="49" charset="-122"/>
              </a:rPr>
              <a:t>是数据</a:t>
            </a:r>
            <a:r>
              <a:rPr lang="zh-CN" altLang="en-US" dirty="0" smtClean="0">
                <a:latin typeface="黑体" pitchFamily="49" charset="-122"/>
                <a:ea typeface="黑体" pitchFamily="49" charset="-122"/>
              </a:rPr>
              <a:t>？</a:t>
            </a:r>
            <a:endParaRPr lang="zh-TW" altLang="en-US" dirty="0">
              <a:latin typeface="黑体" pitchFamily="49" charset="-122"/>
              <a:ea typeface="黑体" pitchFamily="49" charset="-122"/>
            </a:endParaRPr>
          </a:p>
        </p:txBody>
      </p:sp>
      <p:sp>
        <p:nvSpPr>
          <p:cNvPr id="36" name="矩形 35"/>
          <p:cNvSpPr/>
          <p:nvPr/>
        </p:nvSpPr>
        <p:spPr>
          <a:xfrm>
            <a:off x="683568" y="980728"/>
            <a:ext cx="2597186" cy="369332"/>
          </a:xfrm>
          <a:prstGeom prst="rect">
            <a:avLst/>
          </a:prstGeom>
        </p:spPr>
        <p:txBody>
          <a:bodyPr wrap="none">
            <a:spAutoFit/>
          </a:bodyPr>
          <a:lstStyle/>
          <a:p>
            <a:r>
              <a:rPr lang="zh-TW" altLang="en-US" b="1" dirty="0" smtClean="0">
                <a:latin typeface="文鼎新特黑"/>
                <a:ea typeface="文鼎新特黑"/>
                <a:cs typeface="Calibri" pitchFamily="34" charset="0"/>
              </a:rPr>
              <a:t>半结构化</a:t>
            </a:r>
            <a:r>
              <a:rPr lang="en-US" altLang="zh-TW" b="1" dirty="0" smtClean="0">
                <a:latin typeface="文鼎新特黑"/>
                <a:ea typeface="文鼎新特黑"/>
                <a:cs typeface="Calibri" pitchFamily="34" charset="0"/>
              </a:rPr>
              <a:t>/</a:t>
            </a:r>
            <a:r>
              <a:rPr lang="zh-TW" altLang="en-US" b="1" dirty="0" smtClean="0">
                <a:latin typeface="文鼎新特黑"/>
                <a:ea typeface="文鼎新特黑"/>
                <a:cs typeface="Calibri" pitchFamily="34" charset="0"/>
              </a:rPr>
              <a:t>非结构化数据</a:t>
            </a:r>
            <a:endParaRPr lang="zh-CN" altLang="en-US" dirty="0"/>
          </a:p>
        </p:txBody>
      </p:sp>
    </p:spTree>
    <p:extLst>
      <p:ext uri="{BB962C8B-B14F-4D97-AF65-F5344CB8AC3E}">
        <p14:creationId xmlns:p14="http://schemas.microsoft.com/office/powerpoint/2010/main" val="1409295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723600" y="1036927"/>
            <a:ext cx="3344344" cy="2664584"/>
          </a:xfrm>
          <a:prstGeom prst="rect">
            <a:avLst/>
          </a:prstGeom>
          <a:noFill/>
        </p:spPr>
      </p:pic>
      <p:pic>
        <p:nvPicPr>
          <p:cNvPr id="5" name="Picture 6" descr="d:\program files\360se6\User Data\temp\u=3041200212,3905919725&amp;fm=21&amp;gp=0.jpg"/>
          <p:cNvPicPr>
            <a:picLocks noChangeAspect="1" noChangeArrowheads="1"/>
          </p:cNvPicPr>
          <p:nvPr/>
        </p:nvPicPr>
        <p:blipFill>
          <a:blip r:embed="rId3" cstate="print"/>
          <a:srcRect/>
          <a:stretch>
            <a:fillRect/>
          </a:stretch>
        </p:blipFill>
        <p:spPr bwMode="auto">
          <a:xfrm rot="620793">
            <a:off x="143283" y="4014876"/>
            <a:ext cx="2681288" cy="1838325"/>
          </a:xfrm>
          <a:prstGeom prst="rect">
            <a:avLst/>
          </a:prstGeom>
          <a:noFill/>
          <a:ln w="9525">
            <a:noFill/>
            <a:miter lim="800000"/>
            <a:headEnd/>
            <a:tailEnd/>
          </a:ln>
        </p:spPr>
      </p:pic>
      <p:pic>
        <p:nvPicPr>
          <p:cNvPr id="6" name="Picture 8" descr="d:\program files\360se6\User Data\temp\u=987476094,1546030978&amp;fm=21&amp;gp=0.jpg"/>
          <p:cNvPicPr>
            <a:picLocks noChangeAspect="1" noChangeArrowheads="1"/>
          </p:cNvPicPr>
          <p:nvPr/>
        </p:nvPicPr>
        <p:blipFill>
          <a:blip r:embed="rId4" cstate="print"/>
          <a:srcRect/>
          <a:stretch>
            <a:fillRect/>
          </a:stretch>
        </p:blipFill>
        <p:spPr bwMode="auto">
          <a:xfrm rot="20868887">
            <a:off x="5989235" y="3926919"/>
            <a:ext cx="3067050" cy="2033588"/>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4860032" y="1005916"/>
            <a:ext cx="3312368" cy="2639107"/>
          </a:xfrm>
          <a:prstGeom prst="rect">
            <a:avLst/>
          </a:prstGeom>
          <a:noFill/>
        </p:spPr>
      </p:pic>
      <p:pic>
        <p:nvPicPr>
          <p:cNvPr id="7" name="Picture 14" descr="d:\program files\360se6\User Data\temp\u=1431249965,2903823119&amp;fm=21&amp;gp=0.jpg"/>
          <p:cNvPicPr>
            <a:picLocks noChangeAspect="1" noChangeArrowheads="1"/>
          </p:cNvPicPr>
          <p:nvPr/>
        </p:nvPicPr>
        <p:blipFill>
          <a:blip r:embed="rId6" cstate="print"/>
          <a:srcRect/>
          <a:stretch>
            <a:fillRect/>
          </a:stretch>
        </p:blipFill>
        <p:spPr bwMode="auto">
          <a:xfrm>
            <a:off x="2627784" y="3068960"/>
            <a:ext cx="3613811" cy="2232248"/>
          </a:xfrm>
          <a:prstGeom prst="rect">
            <a:avLst/>
          </a:prstGeom>
          <a:noFill/>
          <a:ln w="9525">
            <a:noFill/>
            <a:miter lim="800000"/>
            <a:headEnd/>
            <a:tailEnd/>
          </a:ln>
        </p:spPr>
      </p:pic>
      <p:sp>
        <p:nvSpPr>
          <p:cNvPr id="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24744"/>
            <a:ext cx="8553624" cy="4464767"/>
          </a:xfrm>
          <a:prstGeom prst="rect">
            <a:avLst/>
          </a:prstGeom>
          <a:noFill/>
        </p:spPr>
        <p:txBody>
          <a:bodyPr wrap="none" lIns="0" tIns="0" rIns="0" bIns="40087" rtlCol="0">
            <a:spAutoFit/>
          </a:bodyPr>
          <a:lstStyle/>
          <a:p>
            <a:pPr>
              <a:lnSpc>
                <a:spcPts val="3332"/>
              </a:lnSpc>
            </a:pPr>
            <a:r>
              <a:rPr lang="en-US" altLang="zh-CN" sz="2500" dirty="0" smtClean="0">
                <a:solidFill>
                  <a:srgbClr val="000000"/>
                </a:solidFill>
                <a:latin typeface="华文细黑" pitchFamily="18" charset="0"/>
                <a:cs typeface="华文细黑" pitchFamily="18" charset="0"/>
              </a:rPr>
              <a:t>何为大？—数据度量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3"/>
              </a:lnSpc>
            </a:pPr>
            <a:r>
              <a:rPr lang="en-US" altLang="zh-CN" dirty="0" smtClean="0">
                <a:solidFill>
                  <a:srgbClr val="000000"/>
                </a:solidFill>
                <a:latin typeface="华文细黑" pitchFamily="18" charset="0"/>
                <a:cs typeface="华文细黑" pitchFamily="18" charset="0"/>
              </a:rPr>
              <a:t>1Byte</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8</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Bit </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字母</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数字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状态</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文本</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图片</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照片</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1,073,741,824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视频</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录像</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1,099,511,627,776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主流硬盘容量</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=1,125,899,906,842,624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云存储单位</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1,152,921,504,606,846,976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a:solidFill>
                  <a:srgbClr val="0066FF"/>
                </a:solidFill>
                <a:latin typeface="华文细黑" pitchFamily="18" charset="0"/>
                <a:cs typeface="华文细黑" pitchFamily="18" charset="0"/>
              </a:rPr>
              <a:t>每天数据</a:t>
            </a:r>
            <a:r>
              <a:rPr lang="zh-CN" altLang="en-US" dirty="0" smtClean="0">
                <a:solidFill>
                  <a:srgbClr val="0066FF"/>
                </a:solidFill>
                <a:latin typeface="华文细黑" pitchFamily="18" charset="0"/>
                <a:cs typeface="华文细黑" pitchFamily="18" charset="0"/>
              </a:rPr>
              <a:t>量级</a:t>
            </a:r>
            <a:endParaRPr lang="en-US" altLang="zh-CN" dirty="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1,180,591,620,717,411,303,424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en-US" altLang="zh-CN" b="1" dirty="0" smtClean="0">
                <a:solidFill>
                  <a:srgbClr val="0066FF"/>
                </a:solidFill>
                <a:latin typeface="华文细黑" pitchFamily="18" charset="0"/>
                <a:cs typeface="华文细黑" pitchFamily="18" charset="0"/>
              </a:rPr>
              <a:t>←</a:t>
            </a:r>
            <a:r>
              <a:rPr lang="zh-CN" altLang="en-US" b="1" dirty="0" smtClean="0">
                <a:solidFill>
                  <a:srgbClr val="0066FF"/>
                </a:solidFill>
                <a:latin typeface="华文细黑" pitchFamily="18" charset="0"/>
                <a:cs typeface="华文细黑" pitchFamily="18" charset="0"/>
              </a:rPr>
              <a:t>现在</a:t>
            </a:r>
            <a:endParaRPr lang="en-US" altLang="zh-CN" b="1"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1YB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1,208,925,819,614,629,174,706,176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27696" y="6201015"/>
            <a:ext cx="80150"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6</a:t>
            </a:r>
          </a:p>
        </p:txBody>
      </p:sp>
      <p:sp>
        <p:nvSpPr>
          <p:cNvPr id="6"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988840"/>
            <a:ext cx="7191392" cy="4182638"/>
          </a:xfrm>
          <a:prstGeom prst="rect">
            <a:avLst/>
          </a:prstGeom>
          <a:noFill/>
        </p:spPr>
        <p:txBody>
          <a:bodyPr wrap="none" lIns="0" tIns="0" rIns="0" bIns="40087" rtlCol="0">
            <a:spAutoFit/>
          </a:bodyPr>
          <a:lstStyle/>
          <a:p>
            <a:pPr>
              <a:lnSpc>
                <a:spcPts val="2280"/>
              </a:lnSpc>
              <a:tabLst>
                <a:tab pos="211572" algn="l"/>
              </a:tabLst>
            </a:pPr>
            <a:r>
              <a:rPr lang="en-US" altLang="zh-CN" sz="1700" dirty="0" smtClean="0">
                <a:solidFill>
                  <a:srgbClr val="000000"/>
                </a:solidFill>
                <a:latin typeface="华文细黑" pitchFamily="18" charset="0"/>
                <a:cs typeface="华文细黑" pitchFamily="18" charset="0"/>
              </a:rPr>
              <a:t>《红楼梦》含标点87万字（不含标点853509字）</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每个汉字占两个字节：1汉字=16bit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2*8位=2bytes</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1GB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671部红楼梦</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631,903</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1PB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647,068,911部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美国国会图书馆藏书（151,785,778册）（2011年4月：收录数据235TB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中国国家图书馆：2631万册</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981"/>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4000倍</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美国国会图书馆存储的信息量</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600美元的硬盘就可以存储全世界所有的歌曲</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MGI估计,全球企业</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2010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年在硬盘上存储了超过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7EB(1EB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等于</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亿</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GB)</a:t>
            </a:r>
          </a:p>
          <a:p>
            <a:pPr>
              <a:lnSpc>
                <a:spcPts val="2718"/>
              </a:lnSpc>
              <a:tabLst>
                <a:tab pos="211572" algn="l"/>
              </a:tabLst>
            </a:pPr>
            <a:r>
              <a:rPr lang="en-US" altLang="zh-CN" sz="1700" b="1" dirty="0" smtClean="0">
                <a:solidFill>
                  <a:srgbClr val="000000"/>
                </a:solidFill>
                <a:latin typeface="华文细黑" pitchFamily="18" charset="0"/>
                <a:cs typeface="华文细黑" pitchFamily="18" charset="0"/>
              </a:rPr>
              <a:t>的新数据,同时,消费者在</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PC</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和笔记本等设备上存储了超过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6EB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新数据</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38556" y="6201015"/>
            <a:ext cx="70532"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7</a:t>
            </a:r>
          </a:p>
        </p:txBody>
      </p:sp>
      <p:sp>
        <p:nvSpPr>
          <p:cNvPr id="6" name="矩形 5"/>
          <p:cNvSpPr/>
          <p:nvPr/>
        </p:nvSpPr>
        <p:spPr>
          <a:xfrm>
            <a:off x="755576" y="1124744"/>
            <a:ext cx="7416824" cy="803553"/>
          </a:xfrm>
          <a:prstGeom prst="rect">
            <a:avLst/>
          </a:prstGeom>
        </p:spPr>
        <p:txBody>
          <a:bodyPr wrap="square">
            <a:spAutoFit/>
          </a:bodyPr>
          <a:lstStyle/>
          <a:p>
            <a:pPr>
              <a:lnSpc>
                <a:spcPts val="2893"/>
              </a:lnSpc>
              <a:tabLst>
                <a:tab pos="801746" algn="l"/>
              </a:tabLst>
            </a:pPr>
            <a:r>
              <a:rPr lang="en-US" altLang="zh-CN" b="1" dirty="0" smtClean="0">
                <a:solidFill>
                  <a:srgbClr val="FF0000"/>
                </a:solidFill>
                <a:latin typeface="方正细圆简体" pitchFamily="2" charset="-122"/>
                <a:ea typeface="方正细圆简体" pitchFamily="2" charset="-122"/>
                <a:cs typeface="华文细黑" pitchFamily="18" charset="0"/>
              </a:rPr>
              <a:t>数据没有办法在可容忍的时间下使用常规软件方法完成存储、管理和处理任务</a:t>
            </a:r>
          </a:p>
        </p:txBody>
      </p:sp>
      <p:sp>
        <p:nvSpPr>
          <p:cNvPr id="7"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大数据的解释</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5" name="Content Placeholder 4"/>
          <p:cNvSpPr>
            <a:spLocks noGrp="1"/>
          </p:cNvSpPr>
          <p:nvPr>
            <p:ph sz="half" idx="1"/>
          </p:nvPr>
        </p:nvSpPr>
        <p:spPr>
          <a:xfrm>
            <a:off x="4875110" y="1501765"/>
            <a:ext cx="3717576" cy="4525963"/>
          </a:xfrm>
        </p:spPr>
        <p:txBody>
          <a:bodyPr>
            <a:normAutofit/>
          </a:bodyPr>
          <a:lstStyle/>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a:t>
            </a:r>
            <a:r>
              <a:rPr lang="zh-CN" altLang="en-US" sz="2000" dirty="0" smtClean="0">
                <a:solidFill>
                  <a:schemeClr val="tx1"/>
                </a:solidFill>
                <a:latin typeface="微软雅黑" panose="020B0503020204020204" pitchFamily="34" charset="-122"/>
                <a:ea typeface="微软雅黑" panose="020B0503020204020204" pitchFamily="34" charset="-122"/>
              </a:rPr>
              <a:t>数据是需要新处理模式才能具有更强的决策力、洞察发现力和流程优化能力的海量、高增长率和多样化的信息资产。</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大数据就是“未来的新石油”。</a:t>
            </a:r>
            <a:endParaRPr lang="en-US" sz="2000"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easyread.ph.126.net/oFfokugx9mhF1Xks_WLQXg==/27487796494338.jpg?param=0x450&amp;type=1.jpg"/>
          <p:cNvPicPr>
            <a:picLocks noChangeAspect="1" noChangeArrowheads="1"/>
          </p:cNvPicPr>
          <p:nvPr/>
        </p:nvPicPr>
        <p:blipFill>
          <a:blip r:embed="rId2" cstate="print"/>
          <a:srcRect/>
          <a:stretch>
            <a:fillRect/>
          </a:stretch>
        </p:blipFill>
        <p:spPr bwMode="auto">
          <a:xfrm>
            <a:off x="769498" y="4062062"/>
            <a:ext cx="3878505" cy="2115549"/>
          </a:xfrm>
          <a:prstGeom prst="rect">
            <a:avLst/>
          </a:prstGeom>
          <a:noFill/>
        </p:spPr>
      </p:pic>
      <p:pic>
        <p:nvPicPr>
          <p:cNvPr id="39940" name="Picture 4" descr="http://www.itongji.cn/uploads/allimg/130628/1-13062P94956341.jpg"/>
          <p:cNvPicPr>
            <a:picLocks noChangeAspect="1" noChangeArrowheads="1"/>
          </p:cNvPicPr>
          <p:nvPr/>
        </p:nvPicPr>
        <p:blipFill>
          <a:blip r:embed="rId3" cstate="print"/>
          <a:srcRect/>
          <a:stretch>
            <a:fillRect/>
          </a:stretch>
        </p:blipFill>
        <p:spPr bwMode="auto">
          <a:xfrm>
            <a:off x="666553" y="1328386"/>
            <a:ext cx="3981450" cy="2733676"/>
          </a:xfrm>
          <a:prstGeom prst="rect">
            <a:avLst/>
          </a:prstGeom>
          <a:noFill/>
        </p:spPr>
      </p:pic>
      <p:cxnSp>
        <p:nvCxnSpPr>
          <p:cNvPr id="7" name="直接连接符 6"/>
          <p:cNvCxnSpPr/>
          <p:nvPr/>
        </p:nvCxnSpPr>
        <p:spPr>
          <a:xfrm>
            <a:off x="948206" y="916170"/>
            <a:ext cx="7534275" cy="30163"/>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a:t>
            </a:r>
            <a:endParaRPr lang="en-US" altLang="en-US" dirty="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1018" y="4071372"/>
            <a:ext cx="1775079" cy="222844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033475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53" name="组合 52"/>
          <p:cNvGrpSpPr/>
          <p:nvPr/>
        </p:nvGrpSpPr>
        <p:grpSpPr>
          <a:xfrm>
            <a:off x="1475656" y="1908483"/>
            <a:ext cx="5904656"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5" name="Rectangle 21"/>
            <p:cNvSpPr>
              <a:spLocks noChangeArrowheads="1"/>
            </p:cNvSpPr>
            <p:nvPr/>
          </p:nvSpPr>
          <p:spPr bwMode="auto">
            <a:xfrm>
              <a:off x="3002550" y="1688023"/>
              <a:ext cx="1933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grpSp>
        <p:nvGrpSpPr>
          <p:cNvPr id="56"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9"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12"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5201257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随机采样分析是小数据时代的产物</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795381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grpId="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全部</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数据不用随机分析法这样的捷径，而采用所有数据的方法；</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这里的“大”是相对的</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相扑</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比赛所有数据存储还不需要一个</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TB</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，但是是所有的数据！</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213476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grpSp>
        <p:nvGrpSpPr>
          <p:cNvPr id="3" name="组合 3"/>
          <p:cNvGrpSpPr/>
          <p:nvPr/>
        </p:nvGrpSpPr>
        <p:grpSpPr>
          <a:xfrm>
            <a:off x="323528" y="1142613"/>
            <a:ext cx="8424936" cy="5203065"/>
            <a:chOff x="323528" y="856959"/>
            <a:chExt cx="8424936" cy="3902299"/>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089208"/>
              <a:ext cx="244827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089208"/>
              <a:ext cx="2520279"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9" y="856959"/>
              <a:ext cx="5112568"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856960"/>
              <a:ext cx="3096344" cy="389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2"/>
          <p:cNvGrpSpPr/>
          <p:nvPr/>
        </p:nvGrpSpPr>
        <p:grpSpPr>
          <a:xfrm>
            <a:off x="323530" y="3385234"/>
            <a:ext cx="8424935" cy="2751156"/>
            <a:chOff x="323529" y="2538925"/>
            <a:chExt cx="8424935" cy="2063367"/>
          </a:xfrm>
        </p:grpSpPr>
        <p:sp>
          <p:nvSpPr>
            <p:cNvPr id="2" name="TextBox 1"/>
            <p:cNvSpPr txBox="1"/>
            <p:nvPr/>
          </p:nvSpPr>
          <p:spPr>
            <a:xfrm>
              <a:off x="323529" y="2538925"/>
              <a:ext cx="5112567" cy="30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en-US" altLang="zh-CN" sz="1600" dirty="0" smtClean="0">
                  <a:solidFill>
                    <a:schemeClr val="tx1">
                      <a:alpha val="99000"/>
                    </a:schemeClr>
                  </a:solidFill>
                  <a:latin typeface="微软雅黑" pitchFamily="34" charset="-122"/>
                  <a:ea typeface="微软雅黑" pitchFamily="34" charset="-122"/>
                </a:rPr>
                <a:t>Google</a:t>
              </a:r>
              <a:r>
                <a:rPr lang="zh-CN" altLang="en-US" sz="1600" dirty="0" smtClean="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1394"/>
              <a:ext cx="2520279"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826" y="4131394"/>
              <a:ext cx="2448271"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120" y="4131394"/>
              <a:ext cx="3096344"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乔布斯的癌症抗争，自身所有</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和肿瘤</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排序</a:t>
              </a:r>
            </a:p>
          </p:txBody>
        </p:sp>
      </p:grpSp>
    </p:spTree>
    <p:extLst>
      <p:ext uri="{BB962C8B-B14F-4D97-AF65-F5344CB8AC3E}">
        <p14:creationId xmlns:p14="http://schemas.microsoft.com/office/powerpoint/2010/main" val="86792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大数据带来的思维变革（更杂）</a:t>
            </a:r>
            <a:endParaRPr lang="en-US" altLang="en-US" dirty="0">
              <a:latin typeface="黑体" pitchFamily="49" charset="-122"/>
              <a:ea typeface="黑体" pitchFamily="49" charset="-122"/>
            </a:endParaRPr>
          </a:p>
        </p:txBody>
      </p:sp>
      <p:grpSp>
        <p:nvGrpSpPr>
          <p:cNvPr id="3" name="组合 2"/>
          <p:cNvGrpSpPr/>
          <p:nvPr/>
        </p:nvGrpSpPr>
        <p:grpSpPr>
          <a:xfrm>
            <a:off x="251520" y="1124743"/>
            <a:ext cx="8568952" cy="2400268"/>
            <a:chOff x="251520" y="771550"/>
            <a:chExt cx="8568952" cy="1800201"/>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860" y="771550"/>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771551"/>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rtlCol="0" anchor="ctr" anchorCtr="0"/>
            <a:lstStyle/>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rtlCol="0" anchor="ctr" anchorCtr="0"/>
          <a:lstStyle/>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en-US" altLang="zh-CN" sz="1400" dirty="0" smtClean="0">
                <a:latin typeface="微软雅黑" pitchFamily="34" charset="-122"/>
                <a:ea typeface="微软雅黑" pitchFamily="34" charset="-122"/>
              </a:rPr>
              <a:t>IBM</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机器翻译 </a:t>
            </a:r>
            <a:r>
              <a:rPr lang="en-US" altLang="zh-CN" sz="1400" dirty="0" smtClean="0">
                <a:latin typeface="微软雅黑" pitchFamily="34" charset="-122"/>
                <a:ea typeface="微软雅黑" pitchFamily="34" charset="-122"/>
              </a:rPr>
              <a:t>VS Google</a:t>
            </a:r>
            <a:r>
              <a:rPr lang="zh-CN" altLang="en-US" sz="1400" dirty="0">
                <a:latin typeface="微软雅黑" pitchFamily="34" charset="-122"/>
                <a:ea typeface="微软雅黑" pitchFamily="34" charset="-122"/>
              </a:rPr>
              <a:t>的机器翻译；</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的数据越多越好；</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数据时代要求我们重新审视数据精确性的</a:t>
            </a:r>
            <a:r>
              <a:rPr lang="zh-CN" altLang="en-US" sz="1400" dirty="0" smtClean="0">
                <a:latin typeface="微软雅黑" pitchFamily="34" charset="-122"/>
                <a:ea typeface="微软雅黑" pitchFamily="34" charset="-122"/>
              </a:rPr>
              <a:t>优劣；</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数据不仅让我们不再期待精确性，也让我们无法实现精确性；</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错误</a:t>
            </a:r>
            <a:r>
              <a:rPr lang="zh-CN" altLang="en-US" sz="1400" dirty="0">
                <a:latin typeface="微软雅黑" pitchFamily="34" charset="-122"/>
                <a:ea typeface="微软雅黑" pitchFamily="34" charset="-122"/>
              </a:rPr>
              <a:t>不是大数据固有的问题，而是一个需要我们去解决的问题，而且会将长期存在；</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性，不是竭力避免，而是标准途径；</a:t>
            </a:r>
          </a:p>
        </p:txBody>
      </p:sp>
    </p:spTree>
    <p:extLst>
      <p:ext uri="{BB962C8B-B14F-4D97-AF65-F5344CB8AC3E}">
        <p14:creationId xmlns:p14="http://schemas.microsoft.com/office/powerpoint/2010/main" val="637102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大数据带来的思维变革（更好）</a:t>
            </a:r>
            <a:endParaRPr lang="en-US" altLang="en-US" dirty="0">
              <a:latin typeface="黑体" pitchFamily="49" charset="-122"/>
              <a:ea typeface="黑体" pitchFamily="49" charset="-122"/>
            </a:endParaRPr>
          </a:p>
        </p:txBody>
      </p:sp>
      <p:grpSp>
        <p:nvGrpSpPr>
          <p:cNvPr id="3" name="组合 2"/>
          <p:cNvGrpSpPr/>
          <p:nvPr/>
        </p:nvGrpSpPr>
        <p:grpSpPr>
          <a:xfrm>
            <a:off x="179696" y="1422244"/>
            <a:ext cx="2880320" cy="1904171"/>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佛教</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三世因果经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9" name="组合 8"/>
          <p:cNvGrpSpPr/>
          <p:nvPr/>
        </p:nvGrpSpPr>
        <p:grpSpPr>
          <a:xfrm>
            <a:off x="3132024" y="1422243"/>
            <a:ext cx="2880320" cy="1904172"/>
            <a:chOff x="3132024" y="783581"/>
            <a:chExt cx="2880320" cy="1428129"/>
          </a:xfrm>
        </p:grpSpPr>
        <p:sp>
          <p:nvSpPr>
            <p:cNvPr id="4" name="矩形 3"/>
            <p:cNvSpPr/>
            <p:nvPr/>
          </p:nvSpPr>
          <p:spPr bwMode="invGray">
            <a:xfrm>
              <a:off x="3132024" y="1275606"/>
              <a:ext cx="2880320" cy="936104"/>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0" name="组合 9"/>
          <p:cNvGrpSpPr/>
          <p:nvPr/>
        </p:nvGrpSpPr>
        <p:grpSpPr>
          <a:xfrm>
            <a:off x="6084352" y="1422121"/>
            <a:ext cx="2880320" cy="1904295"/>
            <a:chOff x="6084352" y="783489"/>
            <a:chExt cx="2880320" cy="1428221"/>
          </a:xfrm>
        </p:grpSpPr>
        <p:sp>
          <p:nvSpPr>
            <p:cNvPr id="5" name="矩形 4"/>
            <p:cNvSpPr/>
            <p:nvPr/>
          </p:nvSpPr>
          <p:spPr bwMode="invGray">
            <a:xfrm>
              <a:off x="6084352" y="1275605"/>
              <a:ext cx="2880320" cy="936105"/>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大</a:t>
              </a:r>
              <a:r>
                <a:rPr lang="zh-CN" altLang="en-US" sz="1200" dirty="0" smtClean="0">
                  <a:latin typeface="微软雅黑" pitchFamily="34" charset="-122"/>
                  <a:ea typeface="微软雅黑" pitchFamily="34" charset="-122"/>
                </a:rPr>
                <a:t>数据的相关关系，而不强调因果关系；（舍恩伯格）</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其实这个只是一种对无法探究因果的妥协，人类应该去探寻因果，因为世界存在客观的运转规律；</a:t>
              </a:r>
              <a:endParaRPr lang="zh-CN" altLang="en-US" sz="1200" dirty="0">
                <a:latin typeface="微软雅黑" pitchFamily="34" charset="-122"/>
                <a:ea typeface="微软雅黑" pitchFamily="34" charset="-122"/>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2" name="组合 11"/>
          <p:cNvGrpSpPr/>
          <p:nvPr/>
        </p:nvGrpSpPr>
        <p:grpSpPr>
          <a:xfrm>
            <a:off x="179696" y="3614447"/>
            <a:ext cx="8784976" cy="2502852"/>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rtlCol="0" anchor="t" anchorCtr="0"/>
            <a:lstStyle/>
            <a:p>
              <a:pPr defTabSz="914096"/>
              <a:r>
                <a:rPr lang="en-US" altLang="zh-CN" sz="1600" dirty="0" err="1"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96" y="2427734"/>
              <a:ext cx="2880320" cy="187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9949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endParaRPr lang="en-US" altLang="en-US" dirty="0">
              <a:latin typeface="黑体" pitchFamily="49" charset="-122"/>
              <a:ea typeface="黑体" pitchFamily="49" charset="-122"/>
            </a:endParaRPr>
          </a:p>
        </p:txBody>
      </p:sp>
      <p:grpSp>
        <p:nvGrpSpPr>
          <p:cNvPr id="2" name="Group 11"/>
          <p:cNvGrpSpPr/>
          <p:nvPr/>
        </p:nvGrpSpPr>
        <p:grpSpPr>
          <a:xfrm>
            <a:off x="0" y="1081023"/>
            <a:ext cx="3034702" cy="2606040"/>
            <a:chOff x="0" y="1297045"/>
            <a:chExt cx="4045215" cy="2606040"/>
          </a:xfrm>
        </p:grpSpPr>
        <p:sp>
          <p:nvSpPr>
            <p:cNvPr id="16" name="Orange"/>
            <p:cNvSpPr/>
            <p:nvPr/>
          </p:nvSpPr>
          <p:spPr bwMode="auto">
            <a:xfrm>
              <a:off x="0" y="1297045"/>
              <a:ext cx="4045213"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8" name="Rectangle 58"/>
            <p:cNvSpPr/>
            <p:nvPr/>
          </p:nvSpPr>
          <p:spPr>
            <a:xfrm>
              <a:off x="3" y="2199956"/>
              <a:ext cx="4045212" cy="954107"/>
            </a:xfrm>
            <a:prstGeom prst="rect">
              <a:avLst/>
            </a:prstGeom>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非结构化数据的超大规模和增长</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总数据量的</a:t>
              </a:r>
              <a:r>
                <a:rPr lang="en-US" altLang="zh-CN" sz="1400" dirty="0">
                  <a:latin typeface="微软雅黑" pitchFamily="34" charset="-122"/>
                  <a:ea typeface="微软雅黑" pitchFamily="34" charset="-122"/>
                </a:rPr>
                <a:t>80~90%</a:t>
              </a:r>
            </a:p>
            <a:p>
              <a:pPr marL="285750" indent="-285750">
                <a:buFont typeface="Arial" pitchFamily="34" charset="0"/>
                <a:buChar char="•"/>
              </a:pPr>
              <a:r>
                <a:rPr lang="zh-CN" altLang="en-US" sz="1400" dirty="0">
                  <a:latin typeface="微软雅黑" pitchFamily="34" charset="-122"/>
                  <a:ea typeface="微软雅黑" pitchFamily="34" charset="-122"/>
                </a:rPr>
                <a:t>比结构化数据增长快</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是传统数据仓库的</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p>
          </p:txBody>
        </p:sp>
      </p:grpSp>
      <p:grpSp>
        <p:nvGrpSpPr>
          <p:cNvPr id="3" name="Group 12"/>
          <p:cNvGrpSpPr/>
          <p:nvPr/>
        </p:nvGrpSpPr>
        <p:grpSpPr>
          <a:xfrm>
            <a:off x="0" y="3789037"/>
            <a:ext cx="3033514" cy="2376264"/>
            <a:chOff x="-1984" y="4023360"/>
            <a:chExt cx="4043631" cy="2606041"/>
          </a:xfrm>
        </p:grpSpPr>
        <p:sp>
          <p:nvSpPr>
            <p:cNvPr id="28" name="Orange"/>
            <p:cNvSpPr/>
            <p:nvPr/>
          </p:nvSpPr>
          <p:spPr bwMode="auto">
            <a:xfrm>
              <a:off x="-1" y="4023360"/>
              <a:ext cx="4041648"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CN" sz="3200" dirty="0">
                  <a:ea typeface="黑体" pitchFamily="49" charset="-122"/>
                </a:rPr>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27" name="Rectangle 31"/>
            <p:cNvSpPr/>
            <p:nvPr/>
          </p:nvSpPr>
          <p:spPr>
            <a:xfrm>
              <a:off x="-1984" y="4869160"/>
              <a:ext cx="4015264" cy="954107"/>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大量的不相关信息</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对未来趋势与模式的可预测分析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深度复杂分析（机器学习、人工智能</a:t>
              </a:r>
              <a:r>
                <a:rPr lang="en-US" altLang="zh-CN" sz="1400" dirty="0">
                  <a:latin typeface="微软雅黑" pitchFamily="34" charset="-122"/>
                  <a:ea typeface="微软雅黑" pitchFamily="34" charset="-122"/>
                </a:rPr>
                <a:t>Vs</a:t>
              </a:r>
              <a:r>
                <a:rPr lang="zh-CN" altLang="en-US" sz="1400" dirty="0">
                  <a:latin typeface="微软雅黑" pitchFamily="34" charset="-122"/>
                  <a:ea typeface="微软雅黑" pitchFamily="34" charset="-122"/>
                </a:rPr>
                <a:t>传统商务</a:t>
              </a:r>
              <a:r>
                <a:rPr lang="zh-CN" altLang="en-US" sz="1400" dirty="0" smtClean="0">
                  <a:latin typeface="微软雅黑" pitchFamily="34" charset="-122"/>
                  <a:ea typeface="微软雅黑" pitchFamily="34" charset="-122"/>
                </a:rPr>
                <a:t>智能）</a:t>
              </a:r>
              <a:endParaRPr lang="en-US" altLang="zh-CN" sz="1400" dirty="0">
                <a:latin typeface="微软雅黑" pitchFamily="34" charset="-122"/>
                <a:ea typeface="微软雅黑" pitchFamily="34" charset="-122"/>
              </a:endParaRPr>
            </a:p>
          </p:txBody>
        </p:sp>
      </p:grpSp>
      <p:grpSp>
        <p:nvGrpSpPr>
          <p:cNvPr id="4" name="Group 14"/>
          <p:cNvGrpSpPr/>
          <p:nvPr/>
        </p:nvGrpSpPr>
        <p:grpSpPr>
          <a:xfrm>
            <a:off x="6120658" y="3789040"/>
            <a:ext cx="3032026" cy="2376264"/>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685637" fontAlgn="base">
                <a:spcBef>
                  <a:spcPct val="0"/>
                </a:spcBef>
                <a:spcAft>
                  <a:spcPct val="0"/>
                </a:spcAft>
              </a:pPr>
              <a:r>
                <a:rPr lang="en-US" altLang="zh-CN" sz="3200" dirty="0" smtClean="0"/>
                <a:t>    Velocity</a:t>
              </a:r>
              <a:endParaRPr lang="en-US" sz="3200" b="1" spc="-60" dirty="0">
                <a:latin typeface="微软雅黑" pitchFamily="34" charset="-122"/>
                <a:ea typeface="微软雅黑" pitchFamily="34" charset="-122"/>
                <a:cs typeface="Segoe UI" pitchFamily="34" charset="0"/>
              </a:endParaRPr>
            </a:p>
          </p:txBody>
        </p:sp>
        <p:sp>
          <p:nvSpPr>
            <p:cNvPr id="34" name="Rectangle 49"/>
            <p:cNvSpPr/>
            <p:nvPr/>
          </p:nvSpPr>
          <p:spPr>
            <a:xfrm>
              <a:off x="8156767" y="4926271"/>
              <a:ext cx="4041648" cy="738664"/>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实时分析而非批量式分析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数据输入、处理与丢弃</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立竿见影而非事后见效</a:t>
              </a:r>
              <a:endParaRPr lang="en-US" altLang="zh-CN" sz="1400" dirty="0">
                <a:latin typeface="微软雅黑" pitchFamily="34" charset="-122"/>
                <a:ea typeface="微软雅黑" pitchFamily="34" charset="-122"/>
              </a:endParaRPr>
            </a:p>
          </p:txBody>
        </p:sp>
      </p:grpSp>
      <p:grpSp>
        <p:nvGrpSpPr>
          <p:cNvPr id="5" name="Group 13"/>
          <p:cNvGrpSpPr/>
          <p:nvPr/>
        </p:nvGrpSpPr>
        <p:grpSpPr>
          <a:xfrm>
            <a:off x="6111974" y="1081024"/>
            <a:ext cx="3039220" cy="2606040"/>
            <a:chOff x="8147177" y="1297046"/>
            <a:chExt cx="4051238" cy="2606040"/>
          </a:xfrm>
        </p:grpSpPr>
        <p:sp>
          <p:nvSpPr>
            <p:cNvPr id="36" name="Orange"/>
            <p:cNvSpPr/>
            <p:nvPr/>
          </p:nvSpPr>
          <p:spPr bwMode="auto">
            <a:xfrm>
              <a:off x="8156767" y="1297046"/>
              <a:ext cx="4041648"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TW" sz="3200" dirty="0" smtClean="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38" name="Rectangle 54"/>
            <p:cNvSpPr/>
            <p:nvPr/>
          </p:nvSpPr>
          <p:spPr>
            <a:xfrm>
              <a:off x="8147177" y="2084849"/>
              <a:ext cx="4041648" cy="1169551"/>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大数据的异构和多样性</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很多不同形式（文本、图像、视频、机器数据）</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无模式或者模式不明显</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不连贯的语法或句义</a:t>
              </a:r>
              <a:endParaRPr lang="en-US" altLang="zh-CN" sz="1400" dirty="0">
                <a:latin typeface="微软雅黑" pitchFamily="34" charset="-122"/>
                <a:ea typeface="微软雅黑" pitchFamily="34" charset="-122"/>
              </a:endParaRPr>
            </a:p>
          </p:txBody>
        </p:sp>
      </p:grpSp>
      <p:grpSp>
        <p:nvGrpSpPr>
          <p:cNvPr id="6" name="组合 6"/>
          <p:cNvGrpSpPr/>
          <p:nvPr/>
        </p:nvGrpSpPr>
        <p:grpSpPr>
          <a:xfrm>
            <a:off x="3119633" y="1081021"/>
            <a:ext cx="2904734" cy="5084283"/>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685637" fontAlgn="base">
                <a:spcBef>
                  <a:spcPct val="0"/>
                </a:spcBef>
                <a:spcAft>
                  <a:spcPct val="0"/>
                </a:spcAft>
              </a:pPr>
              <a:r>
                <a:rPr lang="en-US" altLang="zh-CN" sz="3800" spc="-75" dirty="0" smtClean="0">
                  <a:solidFill>
                    <a:srgbClr val="363535"/>
                  </a:solidFill>
                  <a:latin typeface="微软雅黑" pitchFamily="34" charset="-122"/>
                  <a:ea typeface="微软雅黑" pitchFamily="34" charset="-122"/>
                  <a:cs typeface="Segoe UI" pitchFamily="34" charset="0"/>
                </a:rPr>
                <a:t>Big Data</a:t>
              </a:r>
            </a:p>
            <a:p>
              <a:pPr algn="ctr" defTabSz="685637" fontAlgn="base">
                <a:spcBef>
                  <a:spcPct val="0"/>
                </a:spcBef>
                <a:spcAft>
                  <a:spcPct val="0"/>
                </a:spcAft>
              </a:pPr>
              <a:r>
                <a:rPr lang="zh-CN" altLang="en-US" sz="3800" spc="-75" dirty="0">
                  <a:solidFill>
                    <a:srgbClr val="363535"/>
                  </a:solidFill>
                  <a:latin typeface="微软雅黑" pitchFamily="34" charset="-122"/>
                  <a:ea typeface="微软雅黑" pitchFamily="34" charset="-122"/>
                  <a:cs typeface="Segoe UI" pitchFamily="34" charset="0"/>
                </a:rPr>
                <a:t>大数据</a:t>
              </a:r>
              <a:endParaRPr lang="en-US" sz="3800" spc="-75" dirty="0" err="1">
                <a:solidFill>
                  <a:srgbClr val="363535"/>
                </a:solidFill>
                <a:latin typeface="微软雅黑" pitchFamily="34" charset="-122"/>
                <a:ea typeface="微软雅黑" pitchFamily="34" charset="-122"/>
                <a:cs typeface="Segoe UI" pitchFamily="34" charset="0"/>
              </a:endParaRPr>
            </a:p>
          </p:txBody>
        </p:sp>
        <p:pic>
          <p:nvPicPr>
            <p:cNvPr id="409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686" l="3019" r="97170"/>
                      </a14:imgEffect>
                    </a14:imgLayer>
                  </a14:imgProps>
                </a:ext>
                <a:ext uri="{28A0092B-C50C-407E-A947-70E740481C1C}">
                  <a14:useLocalDpi xmlns:a14="http://schemas.microsoft.com/office/drawing/2010/main" val="0"/>
                </a:ext>
              </a:extLst>
            </a:blip>
            <a:srcRect/>
            <a:stretch>
              <a:fillRect/>
            </a:stretch>
          </p:blipFill>
          <p:spPr bwMode="auto">
            <a:xfrm>
              <a:off x="3275856" y="2338376"/>
              <a:ext cx="2595457" cy="251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矩形 18"/>
          <p:cNvSpPr/>
          <p:nvPr/>
        </p:nvSpPr>
        <p:spPr>
          <a:xfrm>
            <a:off x="2483768" y="1052736"/>
            <a:ext cx="576064" cy="738664"/>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0392" y="3789040"/>
            <a:ext cx="1080120" cy="954107"/>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ndParaRPr>
          </a:p>
        </p:txBody>
      </p:sp>
      <p:sp>
        <p:nvSpPr>
          <p:cNvPr id="21" name="矩形 20"/>
          <p:cNvSpPr/>
          <p:nvPr/>
        </p:nvSpPr>
        <p:spPr>
          <a:xfrm>
            <a:off x="6084168" y="1052736"/>
            <a:ext cx="1440160" cy="830997"/>
          </a:xfrm>
          <a:prstGeom prst="rect">
            <a:avLst/>
          </a:prstGeom>
        </p:spPr>
        <p:txBody>
          <a:bodyPr wrap="square">
            <a:spAutoFit/>
          </a:bodyPr>
          <a:lstStyle/>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extLst>
      <p:ext uri="{BB962C8B-B14F-4D97-AF65-F5344CB8AC3E}">
        <p14:creationId xmlns:p14="http://schemas.microsoft.com/office/powerpoint/2010/main" val="655040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Volume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sp>
        <p:nvSpPr>
          <p:cNvPr id="40" name="Pentagon 78"/>
          <p:cNvSpPr/>
          <p:nvPr/>
        </p:nvSpPr>
        <p:spPr>
          <a:xfrm>
            <a:off x="539552" y="1865357"/>
            <a:ext cx="864096" cy="699544"/>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1B</a:t>
            </a:r>
            <a:r>
              <a:rPr lang="en-US" altLang="zh-CN" sz="1600" dirty="0" smtClean="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624"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1KB</a:t>
            </a:r>
            <a:endParaRPr lang="en-US" sz="1600" dirty="0">
              <a:solidFill>
                <a:srgbClr val="FFFFFF"/>
              </a:solidFill>
              <a:latin typeface="微软雅黑" pitchFamily="34" charset="-122"/>
              <a:ea typeface="微软雅黑" pitchFamily="34" charset="-122"/>
            </a:endParaRPr>
          </a:p>
        </p:txBody>
      </p:sp>
      <p:sp>
        <p:nvSpPr>
          <p:cNvPr id="54" name="Chevron 252"/>
          <p:cNvSpPr/>
          <p:nvPr/>
        </p:nvSpPr>
        <p:spPr>
          <a:xfrm>
            <a:off x="2123728"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1MB</a:t>
            </a:r>
            <a:endParaRPr lang="en-US" sz="1600" dirty="0">
              <a:solidFill>
                <a:srgbClr val="FFFFFF"/>
              </a:solidFill>
              <a:latin typeface="微软雅黑" pitchFamily="34" charset="-122"/>
              <a:ea typeface="微软雅黑" pitchFamily="34" charset="-122"/>
            </a:endParaRPr>
          </a:p>
        </p:txBody>
      </p:sp>
      <p:sp>
        <p:nvSpPr>
          <p:cNvPr id="55" name="Chevron 252"/>
          <p:cNvSpPr/>
          <p:nvPr/>
        </p:nvSpPr>
        <p:spPr>
          <a:xfrm>
            <a:off x="3059832"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1GB</a:t>
            </a:r>
            <a:endParaRPr lang="en-US" sz="1600" dirty="0">
              <a:solidFill>
                <a:srgbClr val="FFFFFF"/>
              </a:solidFill>
              <a:latin typeface="微软雅黑" pitchFamily="34" charset="-122"/>
              <a:ea typeface="微软雅黑" pitchFamily="34" charset="-122"/>
            </a:endParaRPr>
          </a:p>
        </p:txBody>
      </p:sp>
      <p:sp>
        <p:nvSpPr>
          <p:cNvPr id="57" name="Chevron 252"/>
          <p:cNvSpPr/>
          <p:nvPr/>
        </p:nvSpPr>
        <p:spPr>
          <a:xfrm>
            <a:off x="3995936"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1TB</a:t>
            </a:r>
            <a:endParaRPr lang="en-US" sz="1600" dirty="0">
              <a:solidFill>
                <a:srgbClr val="FFFFFF"/>
              </a:solidFill>
              <a:latin typeface="微软雅黑" pitchFamily="34" charset="-122"/>
              <a:ea typeface="微软雅黑" pitchFamily="34" charset="-122"/>
            </a:endParaRPr>
          </a:p>
        </p:txBody>
      </p:sp>
      <p:sp>
        <p:nvSpPr>
          <p:cNvPr id="58" name="Chevron 252"/>
          <p:cNvSpPr/>
          <p:nvPr/>
        </p:nvSpPr>
        <p:spPr>
          <a:xfrm>
            <a:off x="4932040"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1PB</a:t>
            </a:r>
            <a:endParaRPr lang="en-US" sz="1600" dirty="0">
              <a:solidFill>
                <a:srgbClr val="FFFFFF"/>
              </a:solidFill>
              <a:latin typeface="微软雅黑" pitchFamily="34" charset="-122"/>
              <a:ea typeface="微软雅黑" pitchFamily="34" charset="-122"/>
            </a:endParaRPr>
          </a:p>
        </p:txBody>
      </p:sp>
      <p:sp>
        <p:nvSpPr>
          <p:cNvPr id="59" name="Chevron 252"/>
          <p:cNvSpPr/>
          <p:nvPr/>
        </p:nvSpPr>
        <p:spPr>
          <a:xfrm>
            <a:off x="5868144"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1EB</a:t>
            </a:r>
            <a:endParaRPr lang="en-US" sz="1600" dirty="0">
              <a:solidFill>
                <a:srgbClr val="FFFFFF"/>
              </a:solidFill>
              <a:latin typeface="微软雅黑" pitchFamily="34" charset="-122"/>
              <a:ea typeface="微软雅黑" pitchFamily="34" charset="-122"/>
            </a:endParaRPr>
          </a:p>
        </p:txBody>
      </p:sp>
      <p:sp>
        <p:nvSpPr>
          <p:cNvPr id="60" name="Chevron 252"/>
          <p:cNvSpPr/>
          <p:nvPr/>
        </p:nvSpPr>
        <p:spPr>
          <a:xfrm>
            <a:off x="6804248"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1ZB</a:t>
            </a:r>
            <a:endParaRPr lang="en-US" sz="1600" dirty="0">
              <a:solidFill>
                <a:srgbClr val="FFFFFF"/>
              </a:solidFill>
              <a:latin typeface="微软雅黑" pitchFamily="34" charset="-122"/>
              <a:ea typeface="微软雅黑" pitchFamily="34" charset="-122"/>
            </a:endParaRPr>
          </a:p>
        </p:txBody>
      </p:sp>
      <p:sp>
        <p:nvSpPr>
          <p:cNvPr id="61" name="Chevron 252"/>
          <p:cNvSpPr/>
          <p:nvPr/>
        </p:nvSpPr>
        <p:spPr>
          <a:xfrm>
            <a:off x="7740351"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1YB</a:t>
            </a:r>
            <a:endParaRPr lang="en-US" sz="1600" dirty="0">
              <a:solidFill>
                <a:srgbClr val="FFFFFF"/>
              </a:solidFill>
              <a:latin typeface="微软雅黑" pitchFamily="34" charset="-122"/>
              <a:ea typeface="微软雅黑" pitchFamily="34" charset="-122"/>
            </a:endParaRPr>
          </a:p>
        </p:txBody>
      </p:sp>
      <p:grpSp>
        <p:nvGrpSpPr>
          <p:cNvPr id="2" name="组合 13"/>
          <p:cNvGrpSpPr/>
          <p:nvPr/>
        </p:nvGrpSpPr>
        <p:grpSpPr>
          <a:xfrm>
            <a:off x="971600" y="3285330"/>
            <a:ext cx="7344816" cy="2351916"/>
            <a:chOff x="755576" y="2375439"/>
            <a:chExt cx="7344816" cy="1763937"/>
          </a:xfrm>
        </p:grpSpPr>
        <p:sp>
          <p:nvSpPr>
            <p:cNvPr id="68" name="矩形 67"/>
            <p:cNvSpPr/>
            <p:nvPr/>
          </p:nvSpPr>
          <p:spPr>
            <a:xfrm>
              <a:off x="2720113" y="237543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1PB</a:t>
              </a:r>
              <a:r>
                <a:rPr lang="zh-TW" altLang="en-US" sz="1400" dirty="0" smtClean="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50%</a:t>
              </a:r>
              <a:r>
                <a:rPr lang="zh-TW" altLang="en-US" sz="1400" dirty="0">
                  <a:latin typeface="微软雅黑" pitchFamily="34" charset="-122"/>
                  <a:ea typeface="微软雅黑" pitchFamily="34" charset="-122"/>
                </a:rPr>
                <a:t>的全美学术研究图书馆藏书信息内容</a:t>
              </a:r>
              <a:endParaRPr lang="zh-CN" altLang="en-US" sz="1400" dirty="0">
                <a:latin typeface="微软雅黑" pitchFamily="34" charset="-122"/>
                <a:ea typeface="微软雅黑" pitchFamily="34" charset="-122"/>
              </a:endParaRPr>
            </a:p>
          </p:txBody>
        </p:sp>
        <p:sp>
          <p:nvSpPr>
            <p:cNvPr id="72" name="矩形 71"/>
            <p:cNvSpPr/>
            <p:nvPr/>
          </p:nvSpPr>
          <p:spPr>
            <a:xfrm>
              <a:off x="2720112" y="2824919"/>
              <a:ext cx="5380279" cy="311624"/>
            </a:xfrm>
            <a:prstGeom prst="rect">
              <a:avLst/>
            </a:prstGeom>
            <a:solidFill>
              <a:schemeClr val="accent3"/>
            </a:solidFill>
          </p:spPr>
          <p:txBody>
            <a:bodyPr wrap="square">
              <a:spAutoFit/>
            </a:bodyPr>
            <a:lstStyle/>
            <a:p>
              <a:pPr>
                <a:lnSpc>
                  <a:spcPct val="150000"/>
                </a:lnSpc>
              </a:pPr>
              <a:r>
                <a:rPr lang="en-US" altLang="zh-TW" sz="1400" dirty="0">
                  <a:latin typeface="微软雅黑" pitchFamily="34" charset="-122"/>
                  <a:ea typeface="微软雅黑" pitchFamily="34" charset="-122"/>
                </a:rPr>
                <a:t>5EB</a:t>
              </a:r>
              <a:r>
                <a:rPr lang="zh-TW" altLang="en-US" sz="1400" dirty="0">
                  <a:latin typeface="微软雅黑" pitchFamily="34" charset="-122"/>
                  <a:ea typeface="微软雅黑" pitchFamily="34" charset="-122"/>
                </a:rPr>
                <a:t>相当于至今全世界人类所讲过的话语</a:t>
              </a:r>
              <a:endParaRPr lang="zh-CN" altLang="en-US" sz="1400" dirty="0">
                <a:latin typeface="微软雅黑" pitchFamily="34" charset="-122"/>
                <a:ea typeface="微软雅黑" pitchFamily="34" charset="-122"/>
              </a:endParaRPr>
            </a:p>
          </p:txBody>
        </p:sp>
        <p:sp>
          <p:nvSpPr>
            <p:cNvPr id="73" name="矩形 72"/>
            <p:cNvSpPr/>
            <p:nvPr/>
          </p:nvSpPr>
          <p:spPr>
            <a:xfrm>
              <a:off x="2720111" y="327439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1ZB</a:t>
              </a:r>
              <a:r>
                <a:rPr lang="zh-TW" altLang="en-US" sz="1400" dirty="0">
                  <a:latin typeface="微软雅黑" pitchFamily="34" charset="-122"/>
                  <a:ea typeface="微软雅黑" pitchFamily="34" charset="-122"/>
                </a:rPr>
                <a:t>如同全世界海滩上的沙子数量总和</a:t>
              </a:r>
              <a:endParaRPr lang="zh-CN" altLang="en-US" sz="1400" dirty="0">
                <a:latin typeface="微软雅黑" pitchFamily="34" charset="-122"/>
                <a:ea typeface="微软雅黑" pitchFamily="34" charset="-122"/>
              </a:endParaRPr>
            </a:p>
          </p:txBody>
        </p:sp>
        <p:sp>
          <p:nvSpPr>
            <p:cNvPr id="74" name="矩形 73"/>
            <p:cNvSpPr/>
            <p:nvPr/>
          </p:nvSpPr>
          <p:spPr>
            <a:xfrm>
              <a:off x="2720111" y="3723878"/>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1YB</a:t>
              </a:r>
              <a:r>
                <a:rPr lang="zh-TW" altLang="en-US" sz="1400" dirty="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7000</a:t>
              </a:r>
              <a:r>
                <a:rPr lang="zh-TW" altLang="en-US" sz="1400" dirty="0">
                  <a:latin typeface="微软雅黑" pitchFamily="34" charset="-122"/>
                  <a:ea typeface="微软雅黑" pitchFamily="34" charset="-122"/>
                </a:rPr>
                <a:t>位人类体内的微细胞总和</a:t>
              </a:r>
              <a:endParaRPr lang="zh-CN" altLang="en-US" sz="1400" dirty="0">
                <a:latin typeface="微软雅黑" pitchFamily="34" charset="-122"/>
                <a:ea typeface="微软雅黑" pitchFamily="34" charset="-122"/>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dirty="0" smtClean="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smtClean="0">
                  <a:solidFill>
                    <a:srgbClr val="FFFFFF">
                      <a:alpha val="98824"/>
                    </a:srgbClr>
                  </a:solidFill>
                  <a:latin typeface="微软雅黑" pitchFamily="34" charset="-122"/>
                  <a:ea typeface="微软雅黑" pitchFamily="34" charset="-122"/>
                  <a:cs typeface="Segoe UI" pitchFamily="34" charset="0"/>
                </a:rPr>
                <a:t>PB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EB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ZB</a:t>
              </a:r>
              <a:r>
                <a:rPr lang="zh-CN" altLang="en-US" dirty="0" smtClean="0">
                  <a:solidFill>
                    <a:srgbClr val="FFFFFF">
                      <a:alpha val="98824"/>
                    </a:srgbClr>
                  </a:solidFill>
                  <a:latin typeface="微软雅黑" pitchFamily="34" charset="-122"/>
                  <a:ea typeface="微软雅黑" pitchFamily="34" charset="-122"/>
                  <a:cs typeface="Segoe UI" pitchFamily="34" charset="0"/>
                </a:rPr>
                <a:t>为单位进行计量的</a:t>
              </a:r>
            </a:p>
          </p:txBody>
        </p:sp>
      </p:grpSp>
    </p:spTree>
    <p:extLst>
      <p:ext uri="{BB962C8B-B14F-4D97-AF65-F5344CB8AC3E}">
        <p14:creationId xmlns:p14="http://schemas.microsoft.com/office/powerpoint/2010/main" val="1109666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Velocity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2" name="组合 5"/>
          <p:cNvGrpSpPr/>
          <p:nvPr/>
        </p:nvGrpSpPr>
        <p:grpSpPr>
          <a:xfrm>
            <a:off x="397532" y="908719"/>
            <a:ext cx="8494949" cy="2844665"/>
            <a:chOff x="539552" y="726283"/>
            <a:chExt cx="8494949" cy="2133499"/>
          </a:xfrm>
        </p:grpSpPr>
        <p:sp>
          <p:nvSpPr>
            <p:cNvPr id="3" name="矩形 2"/>
            <p:cNvSpPr/>
            <p:nvPr/>
          </p:nvSpPr>
          <p:spPr bwMode="auto">
            <a:xfrm>
              <a:off x="1260018" y="771550"/>
              <a:ext cx="219591"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0" name="矩形 19"/>
            <p:cNvSpPr/>
            <p:nvPr/>
          </p:nvSpPr>
          <p:spPr bwMode="auto">
            <a:xfrm>
              <a:off x="1260018" y="1131590"/>
              <a:ext cx="659999"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1" name="矩形 20"/>
            <p:cNvSpPr/>
            <p:nvPr/>
          </p:nvSpPr>
          <p:spPr bwMode="auto">
            <a:xfrm>
              <a:off x="1260018" y="1491630"/>
              <a:ext cx="1424783"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2" name="矩形 21"/>
            <p:cNvSpPr/>
            <p:nvPr/>
          </p:nvSpPr>
          <p:spPr bwMode="auto">
            <a:xfrm>
              <a:off x="1260018" y="1851670"/>
              <a:ext cx="3003460"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3" name="矩形 22"/>
            <p:cNvSpPr/>
            <p:nvPr/>
          </p:nvSpPr>
          <p:spPr bwMode="auto">
            <a:xfrm>
              <a:off x="1260018" y="2211710"/>
              <a:ext cx="4667268"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矩形 23"/>
            <p:cNvSpPr/>
            <p:nvPr/>
          </p:nvSpPr>
          <p:spPr bwMode="auto">
            <a:xfrm>
              <a:off x="1260018" y="2571750"/>
              <a:ext cx="7251932"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 name="TextBox 3"/>
            <p:cNvSpPr txBox="1"/>
            <p:nvPr/>
          </p:nvSpPr>
          <p:spPr>
            <a:xfrm>
              <a:off x="1475656" y="726283"/>
              <a:ext cx="290464"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8</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6" name="TextBox 25"/>
            <p:cNvSpPr txBox="1"/>
            <p:nvPr/>
          </p:nvSpPr>
          <p:spPr>
            <a:xfrm>
              <a:off x="1907704" y="1086323"/>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7" name="TextBox 26"/>
            <p:cNvSpPr txBox="1"/>
            <p:nvPr/>
          </p:nvSpPr>
          <p:spPr>
            <a:xfrm>
              <a:off x="2699792" y="1447528"/>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54</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8" name="TextBox 27"/>
            <p:cNvSpPr txBox="1"/>
            <p:nvPr/>
          </p:nvSpPr>
          <p:spPr>
            <a:xfrm>
              <a:off x="4283968" y="180640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132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0" name="TextBox 29"/>
            <p:cNvSpPr txBox="1"/>
            <p:nvPr/>
          </p:nvSpPr>
          <p:spPr>
            <a:xfrm>
              <a:off x="5940152" y="216644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215</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1" name="TextBox 30"/>
            <p:cNvSpPr txBox="1"/>
            <p:nvPr/>
          </p:nvSpPr>
          <p:spPr>
            <a:xfrm>
              <a:off x="8532440" y="252648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327</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2" name="TextBox 31"/>
            <p:cNvSpPr txBox="1"/>
            <p:nvPr/>
          </p:nvSpPr>
          <p:spPr>
            <a:xfrm>
              <a:off x="3419873" y="987574"/>
              <a:ext cx="4793299" cy="461665"/>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现在及未来几年内美国的移动网络数据流量增长（</a:t>
              </a:r>
              <a:r>
                <a:rPr lang="en-US" altLang="zh-CN" sz="1400" dirty="0" smtClean="0">
                  <a:solidFill>
                    <a:schemeClr val="tx1">
                      <a:alpha val="99000"/>
                    </a:schemeClr>
                  </a:solidFill>
                  <a:latin typeface="微软雅黑" pitchFamily="34" charset="-122"/>
                  <a:ea typeface="微软雅黑" pitchFamily="34" charset="-122"/>
                </a:rPr>
                <a:t>PB/</a:t>
              </a:r>
              <a:r>
                <a:rPr lang="zh-CN" altLang="en-US" sz="1400" dirty="0" smtClean="0">
                  <a:solidFill>
                    <a:schemeClr val="tx1">
                      <a:alpha val="99000"/>
                    </a:schemeClr>
                  </a:solidFill>
                  <a:latin typeface="微软雅黑" pitchFamily="34" charset="-122"/>
                  <a:ea typeface="微软雅黑" pitchFamily="34" charset="-122"/>
                </a:rPr>
                <a:t>月）</a:t>
              </a:r>
              <a:endParaRPr lang="en-US" altLang="zh-CN" sz="1400" dirty="0" smtClean="0">
                <a:solidFill>
                  <a:schemeClr val="tx1">
                    <a:alpha val="99000"/>
                  </a:schemeClr>
                </a:solidFill>
                <a:latin typeface="微软雅黑" pitchFamily="34" charset="-122"/>
                <a:ea typeface="微软雅黑" pitchFamily="34" charset="-122"/>
              </a:endParaRPr>
            </a:p>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源自英国</a:t>
              </a:r>
              <a:r>
                <a:rPr lang="en-US" altLang="zh-CN" sz="1400" dirty="0" smtClean="0">
                  <a:solidFill>
                    <a:schemeClr val="tx1">
                      <a:alpha val="99000"/>
                    </a:schemeClr>
                  </a:solidFill>
                  <a:latin typeface="微软雅黑" pitchFamily="34" charset="-122"/>
                  <a:ea typeface="微软雅黑" pitchFamily="34" charset="-122"/>
                </a:rPr>
                <a:t>Coda</a:t>
              </a:r>
              <a:r>
                <a:rPr lang="zh-CN" altLang="en-US" sz="1400" dirty="0" smtClean="0">
                  <a:solidFill>
                    <a:schemeClr val="tx1">
                      <a:alpha val="99000"/>
                    </a:schemeClr>
                  </a:solidFill>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大数据的增长速度快</a:t>
              </a:r>
            </a:p>
          </p:txBody>
        </p:sp>
      </p:grpSp>
      <p:grpSp>
        <p:nvGrpSpPr>
          <p:cNvPr id="6" name="组合 7"/>
          <p:cNvGrpSpPr/>
          <p:nvPr/>
        </p:nvGrpSpPr>
        <p:grpSpPr>
          <a:xfrm>
            <a:off x="395536" y="3861048"/>
            <a:ext cx="7972397" cy="2448272"/>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047" y="2931789"/>
              <a:ext cx="3365881"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smtClean="0">
                  <a:solidFill>
                    <a:schemeClr val="tx1"/>
                  </a:solidFill>
                  <a:latin typeface="微软雅黑" pitchFamily="34" charset="-122"/>
                  <a:ea typeface="微软雅黑" pitchFamily="34" charset="-122"/>
                </a:rPr>
                <a:t>实时数据流处理</a:t>
              </a:r>
              <a:r>
                <a:rPr lang="zh-CN" altLang="en-US" sz="1400" dirty="0">
                  <a:solidFill>
                    <a:schemeClr val="tx1"/>
                  </a:solidFill>
                  <a:latin typeface="微软雅黑" pitchFamily="34" charset="-122"/>
                  <a:ea typeface="微软雅黑" pitchFamily="34" charset="-122"/>
                </a:rPr>
                <a:t>的</a:t>
              </a:r>
              <a:r>
                <a:rPr lang="zh-CN" altLang="en-US" sz="1400" dirty="0" smtClean="0">
                  <a:solidFill>
                    <a:schemeClr val="tx1"/>
                  </a:solidFill>
                  <a:latin typeface="微软雅黑" pitchFamily="34" charset="-122"/>
                  <a:ea typeface="微软雅黑" pitchFamily="34" charset="-122"/>
                </a:rPr>
                <a:t>要求，是</a:t>
              </a:r>
              <a:r>
                <a:rPr lang="zh-CN" altLang="en-US" sz="1400" dirty="0">
                  <a:solidFill>
                    <a:schemeClr val="tx1"/>
                  </a:solidFill>
                  <a:latin typeface="微软雅黑" pitchFamily="34" charset="-122"/>
                  <a:ea typeface="微软雅黑" pitchFamily="34" charset="-122"/>
                </a:rPr>
                <a:t>区别大数据引用和传统数据仓库</a:t>
              </a:r>
              <a:r>
                <a:rPr lang="zh-CN" altLang="en-US" sz="1400" dirty="0" smtClean="0">
                  <a:solidFill>
                    <a:schemeClr val="tx1"/>
                  </a:solidFill>
                  <a:latin typeface="微软雅黑" pitchFamily="34" charset="-122"/>
                  <a:ea typeface="微软雅黑" pitchFamily="34" charset="-122"/>
                </a:rPr>
                <a:t>技术，</a:t>
              </a:r>
              <a:r>
                <a:rPr lang="en-US" altLang="zh-CN" sz="1400" dirty="0" smtClean="0">
                  <a:solidFill>
                    <a:schemeClr val="tx1"/>
                  </a:solidFill>
                  <a:latin typeface="微软雅黑" pitchFamily="34" charset="-122"/>
                  <a:ea typeface="微软雅黑" pitchFamily="34" charset="-122"/>
                </a:rPr>
                <a:t>BI</a:t>
              </a:r>
              <a:r>
                <a:rPr lang="zh-CN" altLang="en-US" sz="1400" dirty="0">
                  <a:solidFill>
                    <a:schemeClr val="tx1"/>
                  </a:solidFill>
                  <a:latin typeface="微软雅黑" pitchFamily="34" charset="-122"/>
                  <a:ea typeface="微软雅黑" pitchFamily="34" charset="-122"/>
                </a:rPr>
                <a:t>技术的关键差别</a:t>
              </a:r>
              <a:r>
                <a:rPr lang="zh-CN" altLang="en-US" sz="1400" dirty="0" smtClean="0">
                  <a:solidFill>
                    <a:schemeClr val="tx1"/>
                  </a:solidFill>
                  <a:latin typeface="微软雅黑" pitchFamily="34" charset="-122"/>
                  <a:ea typeface="微软雅黑" pitchFamily="34" charset="-122"/>
                </a:rPr>
                <a:t>之一；</a:t>
              </a:r>
              <a:endParaRPr lang="en-US" altLang="zh-CN" sz="1400" dirty="0" smtClean="0">
                <a:solidFill>
                  <a:schemeClr val="tx1"/>
                </a:solidFill>
                <a:latin typeface="微软雅黑" pitchFamily="34" charset="-122"/>
                <a:ea typeface="微软雅黑" pitchFamily="34" charset="-122"/>
              </a:endParaRPr>
            </a:p>
            <a:p>
              <a:pPr marL="285750" indent="-285750">
                <a:buFont typeface="Arial" pitchFamily="34" charset="0"/>
                <a:buChar char="•"/>
              </a:pPr>
              <a:r>
                <a:rPr lang="en-US" altLang="zh-TW" sz="1400" dirty="0">
                  <a:solidFill>
                    <a:schemeClr val="tx1"/>
                  </a:solidFill>
                  <a:latin typeface="微软雅黑" pitchFamily="34" charset="-122"/>
                  <a:ea typeface="微软雅黑" pitchFamily="34" charset="-122"/>
                </a:rPr>
                <a:t>1s </a:t>
              </a:r>
              <a:r>
                <a:rPr lang="zh-CN" altLang="en-US" sz="1400" dirty="0">
                  <a:solidFill>
                    <a:schemeClr val="tx1"/>
                  </a:solidFill>
                  <a:latin typeface="微软雅黑" pitchFamily="34" charset="-122"/>
                  <a:ea typeface="微软雅黑" pitchFamily="34" charset="-122"/>
                </a:rPr>
                <a:t>是临界点，对于大数据应用而言</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必须要在</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秒钟内形成答案，否则处理结果就是过时和无效的</a:t>
              </a:r>
              <a:r>
                <a:rPr lang="zh-CN" altLang="en-US" sz="1400" dirty="0" smtClean="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997" y="2931790"/>
              <a:ext cx="3742034"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7390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Variety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12"/>
          <p:cNvGrpSpPr/>
          <p:nvPr/>
        </p:nvGrpSpPr>
        <p:grpSpPr>
          <a:xfrm>
            <a:off x="156739" y="1772816"/>
            <a:ext cx="3921995" cy="3950446"/>
            <a:chOff x="251520" y="771550"/>
            <a:chExt cx="4210027" cy="4104456"/>
          </a:xfrm>
        </p:grpSpPr>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26562">
              <a:off x="1220010" y="1682519"/>
              <a:ext cx="2273046" cy="2282517"/>
            </a:xfrm>
            <a:prstGeom prst="rect">
              <a:avLst/>
            </a:prstGeom>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defTabSz="570402"/>
              <a:endParaRPr lang="en-US" dirty="0">
                <a:solidFill>
                  <a:schemeClr val="tx1"/>
                </a:solidFill>
                <a:latin typeface="Segoe UI Light" pitchFamily="34" charset="0"/>
                <a:ea typeface="ＭＳ Ｐゴシック" pitchFamily="-65" charset="-128"/>
              </a:endParaRPr>
            </a:p>
          </p:txBody>
        </p:sp>
        <p:sp>
          <p:nvSpPr>
            <p:cNvPr id="2" name="TextBox 1"/>
            <p:cNvSpPr txBox="1"/>
            <p:nvPr/>
          </p:nvSpPr>
          <p:spPr>
            <a:xfrm>
              <a:off x="1584615" y="4011910"/>
              <a:ext cx="1543838" cy="594684"/>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行业</a:t>
              </a:r>
              <a:r>
                <a:rPr lang="en-US" altLang="zh-CN" dirty="0" smtClean="0">
                  <a:solidFill>
                    <a:schemeClr val="tx1">
                      <a:alpha val="99000"/>
                    </a:schemeClr>
                  </a:solidFill>
                  <a:latin typeface="微软雅黑" pitchFamily="34" charset="-122"/>
                  <a:ea typeface="微软雅黑" pitchFamily="34" charset="-122"/>
                </a:rPr>
                <a:t>/</a:t>
              </a:r>
              <a:r>
                <a:rPr lang="zh-CN" altLang="en-US" dirty="0" smtClean="0">
                  <a:solidFill>
                    <a:schemeClr val="tx1">
                      <a:alpha val="99000"/>
                    </a:schemeClr>
                  </a:solidFill>
                  <a:latin typeface="微软雅黑" pitchFamily="34" charset="-122"/>
                  <a:ea typeface="微软雅黑" pitchFamily="34" charset="-122"/>
                </a:rPr>
                <a:t>企业内</a:t>
              </a:r>
              <a:endParaRPr lang="en-US" altLang="zh-CN" dirty="0" smtClean="0">
                <a:solidFill>
                  <a:schemeClr val="tx1">
                    <a:alpha val="99000"/>
                  </a:schemeClr>
                </a:solidFill>
                <a:latin typeface="微软雅黑" pitchFamily="34" charset="-122"/>
                <a:ea typeface="微软雅黑" pitchFamily="34" charset="-122"/>
              </a:endParaRPr>
            </a:p>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数据</a:t>
              </a:r>
            </a:p>
          </p:txBody>
        </p:sp>
        <p:sp>
          <p:nvSpPr>
            <p:cNvPr id="43" name="TextBox 42"/>
            <p:cNvSpPr txBox="1"/>
            <p:nvPr/>
          </p:nvSpPr>
          <p:spPr>
            <a:xfrm rot="3927675">
              <a:off x="3269636" y="1957781"/>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互联网数据</a:t>
              </a:r>
            </a:p>
          </p:txBody>
        </p:sp>
        <p:sp>
          <p:nvSpPr>
            <p:cNvPr id="44" name="TextBox 43"/>
            <p:cNvSpPr txBox="1"/>
            <p:nvPr/>
          </p:nvSpPr>
          <p:spPr>
            <a:xfrm rot="18058455">
              <a:off x="459169" y="1800323"/>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tx1">
                      <a:alpha val="99000"/>
                    </a:schemeClr>
                  </a:solidFill>
                  <a:latin typeface="微软雅黑" pitchFamily="34" charset="-122"/>
                  <a:ea typeface="微软雅黑" pitchFamily="34" charset="-122"/>
                </a:rPr>
                <a:t>物</a:t>
              </a:r>
              <a:r>
                <a:rPr lang="zh-CN" altLang="en-US" dirty="0" smtClean="0">
                  <a:solidFill>
                    <a:schemeClr val="tx1">
                      <a:alpha val="99000"/>
                    </a:schemeClr>
                  </a:solidFill>
                  <a:latin typeface="微软雅黑" pitchFamily="34" charset="-122"/>
                  <a:ea typeface="微软雅黑" pitchFamily="34" charset="-122"/>
                </a:rPr>
                <a:t>联网数据</a:t>
              </a:r>
            </a:p>
          </p:txBody>
        </p:sp>
        <p:sp>
          <p:nvSpPr>
            <p:cNvPr id="12" name="椭圆 11"/>
            <p:cNvSpPr/>
            <p:nvPr/>
          </p:nvSpPr>
          <p:spPr bwMode="auto">
            <a:xfrm>
              <a:off x="1708461" y="2190698"/>
              <a:ext cx="1296144" cy="1296144"/>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chemeClr val="tx1">
                      <a:alpha val="99000"/>
                    </a:schemeClr>
                  </a:solidFill>
                  <a:latin typeface="微软雅黑" pitchFamily="34" charset="-122"/>
                  <a:ea typeface="微软雅黑" pitchFamily="34" charset="-122"/>
                </a:rPr>
                <a:t>大</a:t>
              </a:r>
              <a:r>
                <a:rPr lang="zh-CN" altLang="en-US" sz="1600" dirty="0" smtClean="0">
                  <a:solidFill>
                    <a:schemeClr val="tx1">
                      <a:alpha val="99000"/>
                    </a:schemeClr>
                  </a:solidFill>
                  <a:latin typeface="微软雅黑" pitchFamily="34" charset="-122"/>
                  <a:ea typeface="微软雅黑" pitchFamily="34" charset="-122"/>
                </a:rPr>
                <a:t>数据</a:t>
              </a:r>
              <a:endParaRPr lang="zh-CN" altLang="en-US" sz="1600" dirty="0">
                <a:solidFill>
                  <a:schemeClr val="tx1">
                    <a:alpha val="99000"/>
                  </a:schemeClr>
                </a:solidFill>
                <a:latin typeface="微软雅黑" pitchFamily="34" charset="-122"/>
                <a:ea typeface="微软雅黑" pitchFamily="34" charset="-122"/>
              </a:endParaRPr>
            </a:p>
          </p:txBody>
        </p:sp>
      </p:grpSp>
      <p:grpSp>
        <p:nvGrpSpPr>
          <p:cNvPr id="4" name="组合 16"/>
          <p:cNvGrpSpPr/>
          <p:nvPr/>
        </p:nvGrpSpPr>
        <p:grpSpPr>
          <a:xfrm>
            <a:off x="4283968" y="1927690"/>
            <a:ext cx="4680520" cy="1068911"/>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数据来源多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7" name="Rectangle 18"/>
            <p:cNvSpPr/>
            <p:nvPr>
              <p:custDataLst>
                <p:tags r:id="rId3"/>
              </p:custDataLst>
            </p:nvPr>
          </p:nvSpPr>
          <p:spPr>
            <a:xfrm>
              <a:off x="4283969" y="1445767"/>
              <a:ext cx="4680519" cy="80168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14" name="TextBox 13"/>
            <p:cNvSpPr txBox="1"/>
            <p:nvPr/>
          </p:nvSpPr>
          <p:spPr>
            <a:xfrm>
              <a:off x="5721589" y="148108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p:nvPr/>
        </p:nvGrpSpPr>
        <p:grpSpPr>
          <a:xfrm>
            <a:off x="4283968" y="3140969"/>
            <a:ext cx="4680521" cy="1280351"/>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数据类型多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9" name="Rectangle 18"/>
            <p:cNvSpPr/>
            <p:nvPr>
              <p:custDataLst>
                <p:tags r:id="rId2"/>
              </p:custDataLst>
            </p:nvPr>
          </p:nvSpPr>
          <p:spPr>
            <a:xfrm>
              <a:off x="4283968" y="2355726"/>
              <a:ext cx="4680519" cy="96026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2" name="TextBox 51"/>
            <p:cNvSpPr txBox="1"/>
            <p:nvPr/>
          </p:nvSpPr>
          <p:spPr>
            <a:xfrm>
              <a:off x="5721591" y="2355726"/>
              <a:ext cx="3242897" cy="720197"/>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保存在关系数据库中的结构化数据只占少数，</a:t>
              </a:r>
              <a:r>
                <a:rPr lang="en-US" altLang="zh-CN" sz="1400" dirty="0" smtClean="0">
                  <a:solidFill>
                    <a:schemeClr val="tx1">
                      <a:alpha val="99000"/>
                    </a:schemeClr>
                  </a:solidFill>
                  <a:latin typeface="微软雅黑" pitchFamily="34" charset="-122"/>
                  <a:ea typeface="微软雅黑" pitchFamily="34" charset="-122"/>
                </a:rPr>
                <a:t>70~80%</a:t>
              </a:r>
              <a:r>
                <a:rPr lang="zh-CN" altLang="en-US" sz="1400" dirty="0" smtClean="0">
                  <a:solidFill>
                    <a:schemeClr val="tx1">
                      <a:alpha val="99000"/>
                    </a:schemeClr>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p:nvPr/>
        </p:nvGrpSpPr>
        <p:grpSpPr>
          <a:xfrm>
            <a:off x="4283966" y="4581129"/>
            <a:ext cx="4680520" cy="1021820"/>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关联性</a:t>
              </a: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强</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51" name="Rectangle 18"/>
            <p:cNvSpPr/>
            <p:nvPr>
              <p:custDataLst>
                <p:tags r:id="rId1"/>
              </p:custDataLst>
            </p:nvPr>
          </p:nvSpPr>
          <p:spPr>
            <a:xfrm>
              <a:off x="4283967" y="3436564"/>
              <a:ext cx="4680519" cy="765647"/>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3" name="TextBox 52"/>
            <p:cNvSpPr txBox="1"/>
            <p:nvPr/>
          </p:nvSpPr>
          <p:spPr>
            <a:xfrm>
              <a:off x="5721587" y="343584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extLst>
      <p:ext uri="{BB962C8B-B14F-4D97-AF65-F5344CB8AC3E}">
        <p14:creationId xmlns:p14="http://schemas.microsoft.com/office/powerpoint/2010/main" val="2205034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引言：顺丰菜鸟之争</a:t>
            </a:r>
            <a:endParaRPr lang="zh-CN" altLang="en-US" dirty="0"/>
          </a:p>
        </p:txBody>
      </p:sp>
      <p:pic>
        <p:nvPicPr>
          <p:cNvPr id="104450" name="Picture 2" descr="http://f11.baidu.com/it/u=883562488,3535972465&amp;fm=173&amp;s=05105B940C86A4940199B18803007083&amp;w=473&amp;h=223&amp;img.JPEG&amp;access=2159673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948663"/>
            <a:ext cx="4191842" cy="19762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23528" y="3008863"/>
            <a:ext cx="8383684" cy="2308324"/>
          </a:xfrm>
          <a:prstGeom prst="rect">
            <a:avLst/>
          </a:prstGeom>
        </p:spPr>
        <p:txBody>
          <a:bodyPr wrap="square">
            <a:spAutoFit/>
          </a:bodyPr>
          <a:lstStyle/>
          <a:p>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日，菜鸟网络发出声明，表示顺丰速递在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日凌晨，关闭了自提柜数据的信息回传，同时在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日中午，又进一步关闭了整个淘宝平台的物流信息回传</a:t>
            </a:r>
            <a:r>
              <a:rPr lang="zh-CN" altLang="en-US" sz="1600" dirty="0" smtClean="0"/>
              <a:t>。</a:t>
            </a:r>
            <a:endParaRPr lang="en-US" altLang="zh-CN" sz="1600" dirty="0" smtClean="0"/>
          </a:p>
          <a:p>
            <a:endParaRPr lang="zh-CN" altLang="en-US" sz="1600" dirty="0"/>
          </a:p>
          <a:p>
            <a:r>
              <a:rPr lang="zh-CN" altLang="en-US" sz="1600" dirty="0" smtClean="0"/>
              <a:t>对此</a:t>
            </a:r>
            <a:r>
              <a:rPr lang="zh-CN" altLang="en-US" sz="1600" dirty="0"/>
              <a:t>，顺丰方面回应：在</a:t>
            </a:r>
            <a:r>
              <a:rPr lang="en-US" altLang="zh-CN" sz="1600" dirty="0"/>
              <a:t>2017</a:t>
            </a:r>
            <a:r>
              <a:rPr lang="zh-CN" altLang="en-US" sz="1600" dirty="0"/>
              <a:t>年</a:t>
            </a:r>
            <a:r>
              <a:rPr lang="en-US" altLang="zh-CN" sz="1600" dirty="0"/>
              <a:t>5</a:t>
            </a:r>
            <a:r>
              <a:rPr lang="zh-CN" altLang="en-US" sz="1600" dirty="0"/>
              <a:t>月，“菜鸟基于自身商业利益出发，要求丰巢提供与其无关的客户隐私数据，此类信息隶属于客户，丰巢本着‘客户第一’的原则，拒绝这一不合理要求。菜鸟随后单方面于</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a:t>
            </a:r>
            <a:r>
              <a:rPr lang="en-US" altLang="zh-CN" sz="1600" dirty="0"/>
              <a:t>0</a:t>
            </a:r>
            <a:r>
              <a:rPr lang="zh-CN" altLang="en-US" sz="1600" dirty="0"/>
              <a:t>点切断丰巢信息接口”</a:t>
            </a:r>
            <a:r>
              <a:rPr lang="zh-CN" altLang="en-US" sz="1600" dirty="0" smtClean="0"/>
              <a:t>。</a:t>
            </a:r>
            <a:endParaRPr lang="en-US" altLang="zh-CN" sz="1600" dirty="0" smtClean="0"/>
          </a:p>
          <a:p>
            <a:endParaRPr lang="en-US" altLang="zh-CN" sz="1600" dirty="0" smtClean="0"/>
          </a:p>
          <a:p>
            <a:r>
              <a:rPr lang="en-US" altLang="zh-CN" sz="1600" dirty="0" smtClean="0"/>
              <a:t>2017</a:t>
            </a:r>
            <a:r>
              <a:rPr lang="zh-CN" altLang="en-US" sz="1600" dirty="0"/>
              <a:t>年</a:t>
            </a:r>
            <a:r>
              <a:rPr lang="en-US" altLang="zh-CN" sz="1600" dirty="0"/>
              <a:t>6</a:t>
            </a:r>
            <a:r>
              <a:rPr lang="zh-CN" altLang="en-US" sz="1600" dirty="0"/>
              <a:t>月</a:t>
            </a:r>
            <a:r>
              <a:rPr lang="en-US" altLang="zh-CN" sz="1600" dirty="0"/>
              <a:t>2</a:t>
            </a:r>
            <a:r>
              <a:rPr lang="zh-CN" altLang="en-US" sz="1600" dirty="0"/>
              <a:t>日晚，国家邮政局召集菜鸟网络和顺丰速运高层来京，就双方关闭互通数据接口问题进行协调。双方同意从</a:t>
            </a:r>
            <a:r>
              <a:rPr lang="en-US" altLang="zh-CN" sz="1600" dirty="0"/>
              <a:t>6</a:t>
            </a:r>
            <a:r>
              <a:rPr lang="zh-CN" altLang="en-US" sz="1600" dirty="0"/>
              <a:t>月</a:t>
            </a:r>
            <a:r>
              <a:rPr lang="en-US" altLang="zh-CN" sz="1600" dirty="0"/>
              <a:t>3</a:t>
            </a:r>
            <a:r>
              <a:rPr lang="zh-CN" altLang="en-US" sz="1600" dirty="0"/>
              <a:t>日</a:t>
            </a:r>
            <a:r>
              <a:rPr lang="en-US" altLang="zh-CN" sz="1600" dirty="0"/>
              <a:t>12</a:t>
            </a:r>
            <a:r>
              <a:rPr lang="zh-CN" altLang="en-US" sz="1600" dirty="0"/>
              <a:t>时起，全面恢复业务合作和数据</a:t>
            </a:r>
            <a:r>
              <a:rPr lang="zh-CN" altLang="en-US" sz="1600" dirty="0" smtClean="0"/>
              <a:t>传输。</a:t>
            </a:r>
            <a:endParaRPr lang="zh-CN" altLang="en-US" sz="1600" dirty="0"/>
          </a:p>
        </p:txBody>
      </p:sp>
      <p:pic>
        <p:nvPicPr>
          <p:cNvPr id="104452"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500" y="963476"/>
            <a:ext cx="672075"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9473" y="975248"/>
            <a:ext cx="531959" cy="492284"/>
          </a:xfrm>
          <a:prstGeom prst="rect">
            <a:avLst/>
          </a:prstGeom>
          <a:noFill/>
          <a:extLst>
            <a:ext uri="{909E8E84-426E-40DD-AFC4-6F175D3DCCD1}">
              <a14:hiddenFill xmlns:a14="http://schemas.microsoft.com/office/drawing/2010/main">
                <a:solidFill>
                  <a:srgbClr val="FFFFFF"/>
                </a:solidFill>
              </a14:hiddenFill>
            </a:ext>
          </a:extLst>
        </p:spPr>
      </p:pic>
      <p:pic>
        <p:nvPicPr>
          <p:cNvPr id="104458"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500" y="1735055"/>
            <a:ext cx="835045" cy="46762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Picture 12" descr="https://ss0.baidu.com/6ONWsjip0QIZ8tyhnq/it/u=1634946363,1357829496&amp;fm=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0342" y="1745606"/>
            <a:ext cx="535373" cy="5353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6" descr="http://img0.imgtn.bdimg.com/it/u=2410365286,1221181202&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46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4281" y="1735055"/>
            <a:ext cx="746061" cy="556477"/>
          </a:xfrm>
          <a:prstGeom prst="rect">
            <a:avLst/>
          </a:prstGeom>
          <a:noFill/>
          <a:extLst>
            <a:ext uri="{909E8E84-426E-40DD-AFC4-6F175D3DCCD1}">
              <a14:hiddenFill xmlns:a14="http://schemas.microsoft.com/office/drawing/2010/main">
                <a:solidFill>
                  <a:srgbClr val="FFFFFF"/>
                </a:solidFill>
              </a14:hiddenFill>
            </a:ext>
          </a:extLst>
        </p:spPr>
      </p:pic>
      <p:pic>
        <p:nvPicPr>
          <p:cNvPr id="104468"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9008" y="2358587"/>
            <a:ext cx="516606" cy="516606"/>
          </a:xfrm>
          <a:prstGeom prst="rect">
            <a:avLst/>
          </a:prstGeom>
          <a:noFill/>
          <a:extLst>
            <a:ext uri="{909E8E84-426E-40DD-AFC4-6F175D3DCCD1}">
              <a14:hiddenFill xmlns:a14="http://schemas.microsoft.com/office/drawing/2010/main">
                <a:solidFill>
                  <a:srgbClr val="FFFFFF"/>
                </a:solidFill>
              </a14:hiddenFill>
            </a:ext>
          </a:extLst>
        </p:spPr>
      </p:pic>
      <p:pic>
        <p:nvPicPr>
          <p:cNvPr id="104470"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0341" y="2370292"/>
            <a:ext cx="535373" cy="535373"/>
          </a:xfrm>
          <a:prstGeom prst="rect">
            <a:avLst/>
          </a:prstGeom>
          <a:noFill/>
          <a:extLst>
            <a:ext uri="{909E8E84-426E-40DD-AFC4-6F175D3DCCD1}">
              <a14:hiddenFill xmlns:a14="http://schemas.microsoft.com/office/drawing/2010/main">
                <a:solidFill>
                  <a:srgbClr val="FFFFFF"/>
                </a:solidFill>
              </a14:hiddenFill>
            </a:ext>
          </a:extLst>
        </p:spPr>
      </p:pic>
      <p:pic>
        <p:nvPicPr>
          <p:cNvPr id="104472" name="Picture 24" descr="http://www.logo123.net/blog/wp-content/uploads/2015/04/250-250-suning-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520" y="2370293"/>
            <a:ext cx="586715" cy="586715"/>
          </a:xfrm>
          <a:prstGeom prst="rect">
            <a:avLst/>
          </a:prstGeom>
          <a:noFill/>
          <a:extLst>
            <a:ext uri="{909E8E84-426E-40DD-AFC4-6F175D3DCCD1}">
              <a14:hiddenFill xmlns:a14="http://schemas.microsoft.com/office/drawing/2010/main">
                <a:solidFill>
                  <a:srgbClr val="FFFFFF"/>
                </a:solidFill>
              </a14:hiddenFill>
            </a:ext>
          </a:extLst>
        </p:spPr>
      </p:pic>
      <p:pic>
        <p:nvPicPr>
          <p:cNvPr id="104474" name="Picture 26" descr="https://ss1.bdstatic.com/70cFuXSh_Q1YnxGkpoWK1HF6hhy/it/u=2737737522,3021790071&amp;fm=26&amp;gp=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2129" y="2370293"/>
            <a:ext cx="626983" cy="626983"/>
          </a:xfrm>
          <a:prstGeom prst="rect">
            <a:avLst/>
          </a:prstGeom>
          <a:noFill/>
          <a:extLst>
            <a:ext uri="{909E8E84-426E-40DD-AFC4-6F175D3DCCD1}">
              <a14:hiddenFill xmlns:a14="http://schemas.microsoft.com/office/drawing/2010/main">
                <a:solidFill>
                  <a:srgbClr val="FFFFFF"/>
                </a:solidFill>
              </a14:hiddenFill>
            </a:ext>
          </a:extLst>
        </p:spPr>
      </p:pic>
      <p:pic>
        <p:nvPicPr>
          <p:cNvPr id="104476"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9112" y="2451479"/>
            <a:ext cx="530424" cy="424339"/>
          </a:xfrm>
          <a:prstGeom prst="rect">
            <a:avLst/>
          </a:prstGeom>
          <a:noFill/>
          <a:extLst>
            <a:ext uri="{909E8E84-426E-40DD-AFC4-6F175D3DCCD1}">
              <a14:hiddenFill xmlns:a14="http://schemas.microsoft.com/office/drawing/2010/main">
                <a:solidFill>
                  <a:srgbClr val="FFFFFF"/>
                </a:solidFill>
              </a14:hiddenFill>
            </a:ext>
          </a:extLst>
        </p:spPr>
      </p:pic>
      <p:pic>
        <p:nvPicPr>
          <p:cNvPr id="104478"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17784" y="2415448"/>
            <a:ext cx="541560" cy="5415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32342" y="5457998"/>
            <a:ext cx="8374870" cy="923330"/>
          </a:xfrm>
          <a:prstGeom prst="rect">
            <a:avLst/>
          </a:prstGeom>
        </p:spPr>
        <p:txBody>
          <a:bodyPr wrap="square">
            <a:spAutoFit/>
          </a:bodyPr>
          <a:lstStyle/>
          <a:p>
            <a:r>
              <a:rPr lang="zh-CN" altLang="en-US" b="1" i="1" dirty="0"/>
              <a:t>数据共享对菜鸟乃至阿里系来说，是超级生态圈的加码，进而更深化影响中国供给链。对顺丰来说，则是换取加速效劳晋级的“发射塔”，借助菜鸟及阿里云等大数据支撑体系加速效劳晋级。</a:t>
            </a:r>
            <a:endParaRPr lang="en-US" altLang="zh-CN" b="1" i="1" dirty="0"/>
          </a:p>
        </p:txBody>
      </p:sp>
    </p:spTree>
    <p:extLst>
      <p:ext uri="{BB962C8B-B14F-4D97-AF65-F5344CB8AC3E}">
        <p14:creationId xmlns:p14="http://schemas.microsoft.com/office/powerpoint/2010/main" val="1689706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Value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660915"/>
            <a:ext cx="6264696" cy="371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1403648" y="1700808"/>
            <a:ext cx="6264696" cy="816089"/>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挖掘大数据的价值类似</a:t>
            </a:r>
            <a:r>
              <a:rPr lang="zh-CN" altLang="en-US" sz="1400" dirty="0" smtClean="0">
                <a:solidFill>
                  <a:schemeClr val="tx1"/>
                </a:solidFill>
                <a:latin typeface="微软雅黑" pitchFamily="34" charset="-122"/>
                <a:ea typeface="微软雅黑" pitchFamily="34" charset="-122"/>
              </a:rPr>
              <a:t>沙里淘金，从</a:t>
            </a:r>
            <a:r>
              <a:rPr lang="zh-CN" altLang="en-US" sz="1400" dirty="0">
                <a:solidFill>
                  <a:schemeClr val="tx1"/>
                </a:solidFill>
                <a:latin typeface="微软雅黑" pitchFamily="34" charset="-122"/>
                <a:ea typeface="微软雅黑" pitchFamily="34" charset="-122"/>
              </a:rPr>
              <a:t>海量数据中挖掘稀疏但珍贵的</a:t>
            </a:r>
            <a:r>
              <a:rPr lang="zh-CN" altLang="en-US" sz="1400" dirty="0" smtClean="0">
                <a:solidFill>
                  <a:schemeClr val="tx1"/>
                </a:solidFill>
                <a:latin typeface="微软雅黑" pitchFamily="34" charset="-122"/>
                <a:ea typeface="微软雅黑" pitchFamily="34" charset="-122"/>
              </a:rPr>
              <a:t>信息；</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价值密度</a:t>
            </a:r>
            <a:r>
              <a:rPr lang="zh-CN" altLang="en-US" sz="1400" dirty="0" smtClean="0">
                <a:solidFill>
                  <a:schemeClr val="tx1"/>
                </a:solidFill>
                <a:latin typeface="微软雅黑" pitchFamily="34" charset="-122"/>
                <a:ea typeface="微软雅黑" pitchFamily="34" charset="-122"/>
              </a:rPr>
              <a:t>低，是</a:t>
            </a:r>
            <a:r>
              <a:rPr lang="zh-CN" altLang="en-US" sz="1400" dirty="0">
                <a:solidFill>
                  <a:schemeClr val="tx1"/>
                </a:solidFill>
                <a:latin typeface="微软雅黑" pitchFamily="34" charset="-122"/>
                <a:ea typeface="微软雅黑" pitchFamily="34" charset="-122"/>
              </a:rPr>
              <a:t>大数据的一个典型</a:t>
            </a:r>
            <a:r>
              <a:rPr lang="zh-CN" altLang="en-US" sz="1400" dirty="0" smtClean="0">
                <a:solidFill>
                  <a:schemeClr val="tx1"/>
                </a:solidFill>
                <a:latin typeface="微软雅黑" pitchFamily="34" charset="-122"/>
                <a:ea typeface="微软雅黑" pitchFamily="34" charset="-122"/>
              </a:rPr>
              <a:t>特征；</a:t>
            </a:r>
            <a:endParaRPr lang="en-US" altLang="zh-CN" sz="1400" dirty="0">
              <a:solidFill>
                <a:schemeClr val="tx1"/>
              </a:solidFill>
              <a:latin typeface="微软雅黑" pitchFamily="34" charset="-122"/>
              <a:ea typeface="微软雅黑" pitchFamily="34" charset="-122"/>
            </a:endParaRPr>
          </a:p>
        </p:txBody>
      </p:sp>
      <p:sp>
        <p:nvSpPr>
          <p:cNvPr id="5" name="TextBox 1"/>
          <p:cNvSpPr txBox="1"/>
          <p:nvPr/>
        </p:nvSpPr>
        <p:spPr>
          <a:xfrm>
            <a:off x="1115616" y="1085233"/>
            <a:ext cx="5477462" cy="399551"/>
          </a:xfrm>
          <a:prstGeom prst="rect">
            <a:avLst/>
          </a:prstGeom>
          <a:noFill/>
        </p:spPr>
        <p:txBody>
          <a:bodyPr wrap="none" lIns="0" tIns="0" rIns="0" bIns="40087" rtlCol="0">
            <a:spAutoFit/>
          </a:bodyPr>
          <a:lstStyle/>
          <a:p>
            <a:pPr>
              <a:lnSpc>
                <a:spcPts val="526"/>
              </a:lnSpc>
              <a:tabLst>
                <a:tab pos="1013318" algn="l"/>
              </a:tabLst>
            </a:pPr>
            <a:r>
              <a:rPr lang="en-US" altLang="zh-CN" sz="2500" b="1" dirty="0" smtClean="0">
                <a:solidFill>
                  <a:srgbClr val="000000"/>
                </a:solidFill>
                <a:latin typeface="+mj-ea"/>
                <a:ea typeface="+mj-ea"/>
                <a:cs typeface="微软雅黑" pitchFamily="18" charset="0"/>
              </a:rPr>
              <a:t>大数据不仅仅是技术，关键是产生价值</a:t>
            </a:r>
          </a:p>
          <a:p>
            <a:pPr>
              <a:lnSpc>
                <a:spcPts val="877"/>
              </a:lnSpc>
            </a:pPr>
            <a:endParaRPr lang="en-US" altLang="zh-CN" b="1" dirty="0" smtClean="0">
              <a:latin typeface="+mj-ea"/>
              <a:ea typeface="+mj-ea"/>
            </a:endParaRPr>
          </a:p>
          <a:p>
            <a:pPr>
              <a:lnSpc>
                <a:spcPts val="877"/>
              </a:lnSpc>
            </a:pPr>
            <a:endParaRPr lang="en-US" altLang="zh-CN" dirty="0" smtClean="0">
              <a:latin typeface="+mj-ea"/>
              <a:ea typeface="+mj-ea"/>
            </a:endParaRPr>
          </a:p>
          <a:p>
            <a:pPr>
              <a:lnSpc>
                <a:spcPts val="526"/>
              </a:lnSpc>
              <a:tabLst>
                <a:tab pos="1013318" algn="l"/>
              </a:tabLst>
            </a:pPr>
            <a:r>
              <a:rPr lang="en-US" altLang="zh-CN" dirty="0" err="1" smtClean="0">
                <a:solidFill>
                  <a:srgbClr val="FF1414"/>
                </a:solidFill>
                <a:latin typeface="+mj-ea"/>
                <a:ea typeface="+mj-ea"/>
                <a:cs typeface="微软雅黑" pitchFamily="18" charset="0"/>
              </a:rPr>
              <a:t>可以从各个层面进行优化，更要考虑整体</a:t>
            </a:r>
            <a:endParaRPr lang="en-US" altLang="zh-CN" dirty="0" smtClean="0">
              <a:latin typeface="+mj-ea"/>
              <a:ea typeface="+mj-ea"/>
            </a:endParaRPr>
          </a:p>
        </p:txBody>
      </p:sp>
    </p:spTree>
    <p:extLst>
      <p:ext uri="{BB962C8B-B14F-4D97-AF65-F5344CB8AC3E}">
        <p14:creationId xmlns:p14="http://schemas.microsoft.com/office/powerpoint/2010/main" val="41972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9"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0"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1"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4"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5"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6"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7"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8"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9"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0"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1"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22"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24" name="表格 4"/>
          <p:cNvGraphicFramePr>
            <a:graphicFrameLocks noGrp="1"/>
          </p:cNvGraphicFramePr>
          <p:nvPr/>
        </p:nvGraphicFramePr>
        <p:xfrm>
          <a:off x="395536" y="908720"/>
          <a:ext cx="8280920" cy="5198206"/>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itchFamily="18" charset="0"/>
                        </a:rPr>
                        <a:t>银行</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金融</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贷款、保险、发卡等多业务线数据集成分析、市场评估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新产品风险评估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股票等投资组合趋势分析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增加市场份额</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提升客户忠诚度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提高整体收入</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降低金融风险</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共享电子病历及医疗记录，帮助快速诊断</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穿戴式设备远程医疗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改善诊疗质量</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加快诊疗速度</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制造</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高科技</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产品故障、失效综合分析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专利记录检索</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智能设备全球定位，位置服务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优化产品设计、制造</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降低保修成本</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加快问题解决</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itchFamily="18" charset="0"/>
                        </a:rPr>
                        <a:t>能源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勘探、钻井等传感器阵列数据集中分析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降低工程事故风险</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优化勘探过程</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itchFamily="18" charset="0"/>
                        </a:rPr>
                        <a:t>互联网</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000000"/>
                          </a:solidFill>
                          <a:latin typeface="+mj-ea"/>
                          <a:ea typeface="+mj-ea"/>
                          <a:cs typeface="微软雅黑" pitchFamily="18" charset="0"/>
                        </a:rPr>
                        <a:t>Web2.0</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在线广告投放</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商品评分、排名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社交网络自动匹配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搜索结果优化</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提升网络用户忠诚度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改善社交网络体验</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向目标用户提供有针对性的商品与服务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itchFamily="18" charset="0"/>
                        </a:rPr>
                        <a:t>政府</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公用事业</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智能城市信息网络集成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天气、地理、水电煤等公共数据收集、研究</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公共安全信息集中处理、智能分析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更好地对外提供公共服务</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舆情分析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准确预判安全威胁</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媒体</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娱乐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收视率统计、热点信息统计、分析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创造更多联合、交叉销售商机</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准确评估广告效用</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零售</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基于用户位置信息的精确促销</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社交网络购买行为分析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促进客户购买热情</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顺应客户购买行为习惯</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26"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13</a:t>
            </a:r>
          </a:p>
        </p:txBody>
      </p:sp>
      <p:sp>
        <p:nvSpPr>
          <p:cNvPr id="28" name="Title 1"/>
          <p:cNvSpPr txBox="1">
            <a:spLocks/>
          </p:cNvSpPr>
          <p:nvPr/>
        </p:nvSpPr>
        <p:spPr bwMode="auto">
          <a:xfrm>
            <a:off x="755576" y="228609"/>
            <a:ext cx="7997798"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大数据商业价值</a:t>
            </a:r>
            <a:endParaRPr lang="en-US" altLang="en-US" sz="2400" b="1" kern="0" dirty="0" smtClean="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大数据为“未来的新石油”</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31</a:t>
            </a:fld>
            <a:endParaRPr lang="en-US" dirty="0"/>
          </a:p>
        </p:txBody>
      </p:sp>
      <p:sp>
        <p:nvSpPr>
          <p:cNvPr id="5" name="矩形 4"/>
          <p:cNvSpPr/>
          <p:nvPr/>
        </p:nvSpPr>
        <p:spPr>
          <a:xfrm>
            <a:off x="5508104" y="836712"/>
            <a:ext cx="3415022" cy="4801314"/>
          </a:xfrm>
          <a:prstGeom prst="rect">
            <a:avLst/>
          </a:prstGeom>
        </p:spPr>
        <p:txBody>
          <a:bodyPr wrap="square">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	2013</a:t>
            </a:r>
            <a:r>
              <a:rPr lang="zh-CN" altLang="en-US" sz="1600" dirty="0" smtClean="0">
                <a:latin typeface="微软雅黑" panose="020B0503020204020204" pitchFamily="34" charset="-122"/>
                <a:ea typeface="微软雅黑" panose="020B0503020204020204" pitchFamily="34" charset="-122"/>
              </a:rPr>
              <a:t>年，世界上存储的数据预计能达到约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泽（约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亿</a:t>
            </a:r>
            <a:r>
              <a:rPr lang="en-US" altLang="zh-CN" sz="1600" dirty="0" smtClean="0">
                <a:latin typeface="微软雅黑" panose="020B0503020204020204" pitchFamily="34" charset="-122"/>
                <a:ea typeface="微软雅黑" panose="020B0503020204020204" pitchFamily="34" charset="-122"/>
              </a:rPr>
              <a:t>TB</a:t>
            </a:r>
            <a:r>
              <a:rPr lang="zh-CN" altLang="en-US" sz="1600" dirty="0" smtClean="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dirty="0" smtClean="0">
                <a:latin typeface="微软雅黑" panose="020B0503020204020204" pitchFamily="34" charset="-122"/>
                <a:ea typeface="微软雅黑" panose="020B0503020204020204" pitchFamily="34" charset="-122"/>
              </a:rPr>
              <a:t>52</a:t>
            </a:r>
            <a:r>
              <a:rPr lang="zh-CN" altLang="en-US" sz="1600" dirty="0" smtClean="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2012</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22</a:t>
            </a:r>
            <a:r>
              <a:rPr lang="zh-CN" altLang="en-US" sz="1600" dirty="0" smtClean="0">
                <a:latin typeface="微软雅黑" panose="020B0503020204020204" pitchFamily="34" charset="-122"/>
                <a:ea typeface="微软雅黑" panose="020B0503020204020204" pitchFamily="34" charset="-122"/>
              </a:rPr>
              <a:t>日，奥巴马政府宣布投资</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3074" name="Picture 2" descr="http://img1.cache.netease.com/catchpic/B/BF/BFF1FD0CAF78B407CCC9408B7ED52BED.jpg"/>
          <p:cNvPicPr>
            <a:picLocks noChangeAspect="1" noChangeArrowheads="1"/>
          </p:cNvPicPr>
          <p:nvPr/>
        </p:nvPicPr>
        <p:blipFill>
          <a:blip r:embed="rId2" cstate="print"/>
          <a:srcRect/>
          <a:stretch>
            <a:fillRect/>
          </a:stretch>
        </p:blipFill>
        <p:spPr bwMode="auto">
          <a:xfrm>
            <a:off x="301939" y="1560739"/>
            <a:ext cx="5066739" cy="380005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6361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企业经营决策</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32</a:t>
            </a:fld>
            <a:endParaRPr lang="en-US" dirty="0"/>
          </a:p>
        </p:txBody>
      </p:sp>
      <p:sp>
        <p:nvSpPr>
          <p:cNvPr id="5" name="矩形 4"/>
          <p:cNvSpPr/>
          <p:nvPr/>
        </p:nvSpPr>
        <p:spPr>
          <a:xfrm>
            <a:off x="6476104" y="1387736"/>
            <a:ext cx="2135392" cy="4198393"/>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dirty="0">
              <a:latin typeface="微软雅黑" panose="020B0503020204020204" pitchFamily="34" charset="-122"/>
              <a:ea typeface="微软雅黑" panose="020B0503020204020204" pitchFamily="34" charset="-122"/>
            </a:endParaRPr>
          </a:p>
        </p:txBody>
      </p:sp>
      <p:sp>
        <p:nvSpPr>
          <p:cNvPr id="7170" name="AutoShape 2" descr="http://t11.baidu.com/it/u=4103694093,408952522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2" name="Picture 4" descr="http://www.bizinsight.com.cn/news/img/bi_3.jpg"/>
          <p:cNvPicPr>
            <a:picLocks noChangeAspect="1" noChangeArrowheads="1"/>
          </p:cNvPicPr>
          <p:nvPr/>
        </p:nvPicPr>
        <p:blipFill>
          <a:blip r:embed="rId2" cstate="print"/>
          <a:srcRect/>
          <a:stretch>
            <a:fillRect/>
          </a:stretch>
        </p:blipFill>
        <p:spPr bwMode="auto">
          <a:xfrm>
            <a:off x="155575" y="1387736"/>
            <a:ext cx="6172200" cy="4286250"/>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4462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个性化营销</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33</a:t>
            </a:fld>
            <a:endParaRPr lang="en-US" dirty="0"/>
          </a:p>
        </p:txBody>
      </p:sp>
      <p:pic>
        <p:nvPicPr>
          <p:cNvPr id="1026" name="Picture 2" descr="http://www.gaiay.cn/UploadImages/ueditor/20130522/66961369194703907.jpg"/>
          <p:cNvPicPr>
            <a:picLocks noChangeAspect="1" noChangeArrowheads="1"/>
          </p:cNvPicPr>
          <p:nvPr/>
        </p:nvPicPr>
        <p:blipFill>
          <a:blip r:embed="rId2" cstate="print"/>
          <a:srcRect/>
          <a:stretch>
            <a:fillRect/>
          </a:stretch>
        </p:blipFill>
        <p:spPr bwMode="auto">
          <a:xfrm>
            <a:off x="467547" y="846542"/>
            <a:ext cx="5715000" cy="3161894"/>
          </a:xfrm>
          <a:prstGeom prst="rect">
            <a:avLst/>
          </a:prstGeom>
          <a:noFill/>
        </p:spPr>
      </p:pic>
      <p:pic>
        <p:nvPicPr>
          <p:cNvPr id="1028" name="Picture 4" descr="http://img.donews.com/hy/20130515/52/626737295545131864.jpg"/>
          <p:cNvPicPr>
            <a:picLocks noChangeAspect="1" noChangeArrowheads="1"/>
          </p:cNvPicPr>
          <p:nvPr/>
        </p:nvPicPr>
        <p:blipFill>
          <a:blip r:embed="rId3" cstate="print"/>
          <a:srcRect/>
          <a:stretch>
            <a:fillRect/>
          </a:stretch>
        </p:blipFill>
        <p:spPr bwMode="auto">
          <a:xfrm>
            <a:off x="467547" y="4077072"/>
            <a:ext cx="5513705" cy="2181226"/>
          </a:xfrm>
          <a:prstGeom prst="rect">
            <a:avLst/>
          </a:prstGeom>
          <a:noFill/>
        </p:spPr>
      </p:pic>
      <p:sp>
        <p:nvSpPr>
          <p:cNvPr id="7" name="矩形 6"/>
          <p:cNvSpPr/>
          <p:nvPr/>
        </p:nvSpPr>
        <p:spPr>
          <a:xfrm>
            <a:off x="6135799" y="1099418"/>
            <a:ext cx="2838541" cy="5078313"/>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互联网金融的核心是大数据</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34</a:t>
            </a:fld>
            <a:endParaRPr lang="en-US" dirty="0"/>
          </a:p>
        </p:txBody>
      </p:sp>
      <p:sp>
        <p:nvSpPr>
          <p:cNvPr id="5" name="矩形 4"/>
          <p:cNvSpPr/>
          <p:nvPr/>
        </p:nvSpPr>
        <p:spPr>
          <a:xfrm>
            <a:off x="5705644" y="1428443"/>
            <a:ext cx="2750089" cy="4247317"/>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数据是一个平台，因为数据是新产品和新商业模式的基石。</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推动互联网金融发展的核心正是大数据的价值。</a:t>
            </a:r>
            <a:endParaRPr lang="zh-CN" altLang="en-US" dirty="0">
              <a:latin typeface="微软雅黑" panose="020B0503020204020204" pitchFamily="34" charset="-122"/>
              <a:ea typeface="微软雅黑" panose="020B0503020204020204" pitchFamily="34" charset="-122"/>
            </a:endParaRPr>
          </a:p>
        </p:txBody>
      </p:sp>
      <p:pic>
        <p:nvPicPr>
          <p:cNvPr id="66564" name="Picture 4" descr="http://www.ourbond.cn/upload/media/news/201307/P232XI20130731115231.jpg"/>
          <p:cNvPicPr>
            <a:picLocks noChangeAspect="1" noChangeArrowheads="1"/>
          </p:cNvPicPr>
          <p:nvPr/>
        </p:nvPicPr>
        <p:blipFill>
          <a:blip r:embed="rId2" cstate="print"/>
          <a:srcRect/>
          <a:stretch>
            <a:fillRect/>
          </a:stretch>
        </p:blipFill>
        <p:spPr bwMode="auto">
          <a:xfrm>
            <a:off x="467545" y="873086"/>
            <a:ext cx="4649573" cy="3172651"/>
          </a:xfrm>
          <a:prstGeom prst="rect">
            <a:avLst/>
          </a:prstGeom>
          <a:noFill/>
        </p:spPr>
      </p:pic>
      <p:pic>
        <p:nvPicPr>
          <p:cNvPr id="66566" name="Picture 6" descr="http://www.ppmoney.com/Editor/eWebeditor/uploadfile/20130823183606625.jpg"/>
          <p:cNvPicPr>
            <a:picLocks noChangeAspect="1" noChangeArrowheads="1"/>
          </p:cNvPicPr>
          <p:nvPr/>
        </p:nvPicPr>
        <p:blipFill>
          <a:blip r:embed="rId3" cstate="print"/>
          <a:srcRect/>
          <a:stretch>
            <a:fillRect/>
          </a:stretch>
        </p:blipFill>
        <p:spPr bwMode="auto">
          <a:xfrm>
            <a:off x="467545" y="3359872"/>
            <a:ext cx="4608511" cy="294944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66519"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所有互联网公司都将是大数据公司</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35</a:t>
            </a:fld>
            <a:endParaRPr lang="en-US" dirty="0"/>
          </a:p>
        </p:txBody>
      </p:sp>
      <p:pic>
        <p:nvPicPr>
          <p:cNvPr id="5" name="Picture 2" descr="http://file.service.qq.com/qqfans-files/uploadfile2011/4/16/112431.jpg"/>
          <p:cNvPicPr>
            <a:picLocks noChangeAspect="1" noChangeArrowheads="1"/>
          </p:cNvPicPr>
          <p:nvPr/>
        </p:nvPicPr>
        <p:blipFill>
          <a:blip r:embed="rId2" cstate="print"/>
          <a:srcRect r="3122" b="5554"/>
          <a:stretch>
            <a:fillRect/>
          </a:stretch>
        </p:blipFill>
        <p:spPr bwMode="auto">
          <a:xfrm>
            <a:off x="758003" y="990558"/>
            <a:ext cx="7724478" cy="5227362"/>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44624"/>
            <a:ext cx="8244408" cy="673100"/>
          </a:xfrm>
        </p:spPr>
        <p:txBody>
          <a:bodyPr>
            <a:no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数据列入企业资产负债表只是时间问题</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36</a:t>
            </a:fld>
            <a:endParaRPr lang="en-US" dirty="0"/>
          </a:p>
        </p:txBody>
      </p:sp>
      <p:sp>
        <p:nvSpPr>
          <p:cNvPr id="6" name="矩形 5"/>
          <p:cNvSpPr/>
          <p:nvPr/>
        </p:nvSpPr>
        <p:spPr>
          <a:xfrm>
            <a:off x="5202156" y="1035459"/>
            <a:ext cx="3720668" cy="5309146"/>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65538" name="Picture 2" descr="http://images.youshang.com/club/cms/uploadfile/2011/0608/20110608060131233.jpg"/>
          <p:cNvPicPr>
            <a:picLocks noChangeAspect="1" noChangeArrowheads="1"/>
          </p:cNvPicPr>
          <p:nvPr/>
        </p:nvPicPr>
        <p:blipFill>
          <a:blip r:embed="rId2" cstate="print"/>
          <a:srcRect/>
          <a:stretch>
            <a:fillRect/>
          </a:stretch>
        </p:blipFill>
        <p:spPr bwMode="auto">
          <a:xfrm>
            <a:off x="112556" y="1383191"/>
            <a:ext cx="4999447" cy="406457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043608" y="188640"/>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大数据改变生活</a:t>
            </a:r>
            <a:endParaRPr lang="en-US" altLang="en-US" sz="2400" cap="none"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37</a:t>
            </a:fld>
            <a:endParaRPr lang="en-US" dirty="0"/>
          </a:p>
        </p:txBody>
      </p:sp>
      <p:sp>
        <p:nvSpPr>
          <p:cNvPr id="5" name="Content Placeholder 4"/>
          <p:cNvSpPr>
            <a:spLocks noGrp="1"/>
          </p:cNvSpPr>
          <p:nvPr>
            <p:ph sz="half" idx="1"/>
          </p:nvPr>
        </p:nvSpPr>
        <p:spPr>
          <a:xfrm>
            <a:off x="4385384" y="1920188"/>
            <a:ext cx="3707572" cy="4062756"/>
          </a:xfrm>
        </p:spPr>
        <p:txBody>
          <a:bodyPr/>
          <a:lstStyle/>
          <a:p>
            <a:r>
              <a:rPr lang="zh-TW" altLang="en-US" dirty="0" smtClean="0"/>
              <a:t>。</a:t>
            </a:r>
            <a:endParaRPr lang="en-US" altLang="zh-CN" dirty="0"/>
          </a:p>
          <a:p>
            <a:endParaRPr lang="en-US" dirty="0"/>
          </a:p>
        </p:txBody>
      </p:sp>
      <p:graphicFrame>
        <p:nvGraphicFramePr>
          <p:cNvPr id="6" name="内容占位符 4"/>
          <p:cNvGraphicFramePr>
            <a:graphicFrameLocks noGrp="1"/>
          </p:cNvGraphicFramePr>
          <p:nvPr>
            <p:ph sz="half" idx="13"/>
            <p:extLst>
              <p:ext uri="{D42A27DB-BD31-4B8C-83A1-F6EECF244321}">
                <p14:modId xmlns:p14="http://schemas.microsoft.com/office/powerpoint/2010/main" val="1820031858"/>
              </p:ext>
            </p:extLst>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本框 11"/>
          <p:cNvSpPr txBox="1"/>
          <p:nvPr/>
        </p:nvSpPr>
        <p:spPr>
          <a:xfrm>
            <a:off x="881492" y="5753896"/>
            <a:ext cx="7835268" cy="430887"/>
          </a:xfrm>
          <a:prstGeom prst="rect">
            <a:avLst/>
          </a:prstGeom>
          <a:noFill/>
        </p:spPr>
        <p:txBody>
          <a:bodyPr wrap="square" rtlCol="0">
            <a:spAutoFit/>
          </a:bodyPr>
          <a:lstStyle/>
          <a:p>
            <a:r>
              <a:rPr lang="zh-CN" altLang="zh-CN" sz="2200" b="1" dirty="0">
                <a:latin typeface="微软雅黑" pitchFamily="34" charset="-122"/>
                <a:ea typeface="微软雅黑" pitchFamily="34" charset="-122"/>
              </a:rPr>
              <a:t>大数据对</a:t>
            </a:r>
            <a:r>
              <a:rPr lang="zh-CN" altLang="en-US" sz="2200" b="1" dirty="0">
                <a:latin typeface="微软雅黑" pitchFamily="34" charset="-122"/>
                <a:ea typeface="微软雅黑" pitchFamily="34" charset="-122"/>
              </a:rPr>
              <a:t>政府、</a:t>
            </a:r>
            <a:r>
              <a:rPr lang="zh-CN" altLang="zh-CN" sz="2200" b="1" dirty="0">
                <a:latin typeface="微软雅黑" pitchFamily="34" charset="-122"/>
                <a:ea typeface="微软雅黑" pitchFamily="34" charset="-122"/>
              </a:rPr>
              <a:t>金融机构、企业来说，象空气一样不可或缺！</a:t>
            </a:r>
            <a:endParaRPr lang="zh-CN" altLang="en-US" sz="2200" b="1" dirty="0"/>
          </a:p>
        </p:txBody>
      </p:sp>
    </p:spTree>
    <p:extLst>
      <p:ext uri="{BB962C8B-B14F-4D97-AF65-F5344CB8AC3E}">
        <p14:creationId xmlns:p14="http://schemas.microsoft.com/office/powerpoint/2010/main" val="2888831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latin typeface="黑体" pitchFamily="49" charset="-122"/>
                <a:ea typeface="黑体" pitchFamily="49" charset="-122"/>
              </a:rPr>
              <a:t>软件是大数据的引擎</a:t>
            </a:r>
          </a:p>
        </p:txBody>
      </p:sp>
      <p:sp>
        <p:nvSpPr>
          <p:cNvPr id="20483" name="内容占位符 2"/>
          <p:cNvSpPr>
            <a:spLocks noGrp="1"/>
          </p:cNvSpPr>
          <p:nvPr>
            <p:ph idx="1"/>
          </p:nvPr>
        </p:nvSpPr>
        <p:spPr>
          <a:xfrm>
            <a:off x="528638" y="1643063"/>
            <a:ext cx="3543300" cy="2214562"/>
          </a:xfrm>
        </p:spPr>
        <p:txBody>
          <a:bodyPr/>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20484" name="Picture 2" descr="http://www.techcn.com.cn/uploads/201204/1335779641qK9TXeAS.jpg"/>
          <p:cNvPicPr>
            <a:picLocks noChangeAspect="1" noChangeArrowheads="1"/>
          </p:cNvPicPr>
          <p:nvPr/>
        </p:nvPicPr>
        <p:blipFill>
          <a:blip r:embed="rId2" cstate="print"/>
          <a:srcRect/>
          <a:stretch>
            <a:fillRect/>
          </a:stretch>
        </p:blipFill>
        <p:spPr bwMode="auto">
          <a:xfrm>
            <a:off x="4786313" y="1500188"/>
            <a:ext cx="4143375" cy="2643187"/>
          </a:xfrm>
          <a:prstGeom prst="rect">
            <a:avLst/>
          </a:prstGeom>
          <a:noFill/>
          <a:ln w="9525">
            <a:noFill/>
            <a:miter lim="800000"/>
            <a:headEnd/>
            <a:tailEnd/>
          </a:ln>
        </p:spPr>
      </p:pic>
      <p:pic>
        <p:nvPicPr>
          <p:cNvPr id="20485" name="Picture 2" descr="C:\Users\hezhaohui\AppData\Local\Microsoft\Windows\Temporary Internet Files\Content.Outlook\YBV9WJHH\大数据技术.png"/>
          <p:cNvPicPr>
            <a:picLocks noChangeAspect="1" noChangeArrowheads="1"/>
          </p:cNvPicPr>
          <p:nvPr/>
        </p:nvPicPr>
        <p:blipFill>
          <a:blip r:embed="rId3" cstate="print"/>
          <a:srcRect/>
          <a:stretch>
            <a:fillRect/>
          </a:stretch>
        </p:blipFill>
        <p:spPr bwMode="auto">
          <a:xfrm>
            <a:off x="467544" y="3717032"/>
            <a:ext cx="4659313"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971600" y="228609"/>
            <a:ext cx="7781774" cy="498599"/>
          </a:xfrm>
        </p:spPr>
        <p:txBody>
          <a:bodyPr/>
          <a:lstStyle/>
          <a:p>
            <a:r>
              <a:rPr lang="zh-CN" altLang="en-US" dirty="0" smtClean="0">
                <a:latin typeface="黑体" pitchFamily="49" charset="-122"/>
                <a:ea typeface="黑体" pitchFamily="49" charset="-122"/>
              </a:rPr>
              <a:t>数据本质是生产资料和资产</a:t>
            </a:r>
            <a:endParaRPr lang="en-US" altLang="en-US" dirty="0">
              <a:latin typeface="黑体" pitchFamily="49" charset="-122"/>
              <a:ea typeface="黑体" pitchFamily="49" charset="-122"/>
            </a:endParaRPr>
          </a:p>
        </p:txBody>
      </p:sp>
      <p:grpSp>
        <p:nvGrpSpPr>
          <p:cNvPr id="2" name="组合 1"/>
          <p:cNvGrpSpPr/>
          <p:nvPr/>
        </p:nvGrpSpPr>
        <p:grpSpPr>
          <a:xfrm>
            <a:off x="395537" y="1124744"/>
            <a:ext cx="1260001" cy="2388659"/>
            <a:chOff x="315279" y="951710"/>
            <a:chExt cx="1260001" cy="1791494"/>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68" r="3068"/>
            <a:stretch/>
          </p:blipFill>
          <p:spPr bwMode="auto">
            <a:xfrm>
              <a:off x="315279"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p:nvPr/>
        </p:nvGrpSpPr>
        <p:grpSpPr>
          <a:xfrm>
            <a:off x="395537" y="3609413"/>
            <a:ext cx="1260000" cy="2388659"/>
            <a:chOff x="1827447" y="951710"/>
            <a:chExt cx="1260000" cy="1791494"/>
          </a:xfrm>
        </p:grpSpPr>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 r="2265"/>
            <a:stretch/>
          </p:blipFill>
          <p:spPr bwMode="auto">
            <a:xfrm>
              <a:off x="1827447"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p:nvPr/>
        </p:nvGrpSpPr>
        <p:grpSpPr>
          <a:xfrm>
            <a:off x="1763688" y="3609413"/>
            <a:ext cx="1269330" cy="2388659"/>
            <a:chOff x="3339615" y="960416"/>
            <a:chExt cx="1269330" cy="1791494"/>
          </a:xfrm>
        </p:grpSpPr>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6" r="2876"/>
            <a:stretch/>
          </p:blipFill>
          <p:spPr bwMode="auto">
            <a:xfrm>
              <a:off x="3339615" y="960416"/>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423941" y="2756925"/>
            <a:ext cx="2020405" cy="1889061"/>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headEnd/>
            <a:tailEnd/>
          </a:ln>
        </p:spPr>
        <p:txBody>
          <a:bodyPr lIns="109833" tIns="0" rIns="0" bIns="54916" anchor="ctr"/>
          <a:lstStyle/>
          <a:p>
            <a:pPr algn="ctr" defTabSz="822797">
              <a:defRPr/>
            </a:pPr>
            <a:r>
              <a:rPr lang="zh-CN" altLang="en-US" sz="1200" dirty="0" smtClean="0">
                <a:latin typeface="微软雅黑" pitchFamily="34" charset="-122"/>
                <a:ea typeface="微软雅黑" pitchFamily="34" charset="-122"/>
              </a:rPr>
              <a:t>不可再生资源</a:t>
            </a:r>
            <a:r>
              <a:rPr lang="en-US" sz="1200" dirty="0" smtClean="0">
                <a:latin typeface="微软雅黑" pitchFamily="34" charset="-122"/>
                <a:ea typeface="微软雅黑" pitchFamily="34" charset="-122"/>
              </a:rPr>
              <a:t>VS</a:t>
            </a:r>
            <a:r>
              <a:rPr lang="zh-CN" altLang="en-US" sz="1200" dirty="0" smtClean="0">
                <a:latin typeface="微软雅黑" pitchFamily="34" charset="-122"/>
                <a:ea typeface="微软雅黑" pitchFamily="34" charset="-122"/>
              </a:rPr>
              <a:t>数据</a:t>
            </a:r>
            <a:endParaRPr lang="en-US" sz="1200" dirty="0">
              <a:latin typeface="微软雅黑" pitchFamily="34" charset="-122"/>
              <a:ea typeface="微软雅黑" pitchFamily="34" charset="-122"/>
            </a:endParaRPr>
          </a:p>
        </p:txBody>
      </p:sp>
      <p:grpSp>
        <p:nvGrpSpPr>
          <p:cNvPr id="5" name="组合 11"/>
          <p:cNvGrpSpPr/>
          <p:nvPr/>
        </p:nvGrpSpPr>
        <p:grpSpPr>
          <a:xfrm>
            <a:off x="5604319" y="1047515"/>
            <a:ext cx="3144145" cy="5241006"/>
            <a:chOff x="5561729" y="782807"/>
            <a:chExt cx="3144145" cy="3787755"/>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98284" y="2679649"/>
              <a:ext cx="3107590" cy="18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1</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400" dirty="0" smtClean="0">
                  <a:solidFill>
                    <a:srgbClr val="FFFFFF">
                      <a:alpha val="98824"/>
                    </a:srgbClr>
                  </a:solidFill>
                  <a:latin typeface="微软雅黑" pitchFamily="34" charset="-122"/>
                  <a:ea typeface="微软雅黑" pitchFamily="34" charset="-122"/>
                  <a:cs typeface="Segoe UI" pitchFamily="34" charset="0"/>
                </a:rPr>
                <a:t>数据</a:t>
              </a:r>
              <a:r>
                <a:rPr lang="zh-CN" altLang="en-US" sz="1400" dirty="0" smtClean="0">
                  <a:solidFill>
                    <a:srgbClr val="FFFFFF">
                      <a:alpha val="98824"/>
                    </a:srgbClr>
                  </a:solidFill>
                  <a:latin typeface="微软雅黑" pitchFamily="34" charset="-122"/>
                  <a:ea typeface="微软雅黑" pitchFamily="34" charset="-122"/>
                  <a:cs typeface="Segoe UI" pitchFamily="34" charset="0"/>
                </a:rPr>
                <a:t>总量</a:t>
              </a:r>
              <a:r>
                <a:rPr lang="zh-CN" altLang="en-US" sz="1400" dirty="0">
                  <a:solidFill>
                    <a:srgbClr val="FFFFFF">
                      <a:alpha val="98824"/>
                    </a:srgbClr>
                  </a:solidFill>
                  <a:latin typeface="微软雅黑" pitchFamily="34" charset="-122"/>
                  <a:ea typeface="微软雅黑" pitchFamily="34" charset="-122"/>
                  <a:cs typeface="Segoe UI" pitchFamily="34" charset="0"/>
                </a:rPr>
                <a:t>比</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以往</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4</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万年还多</a:t>
              </a:r>
            </a:p>
          </p:txBody>
        </p:sp>
        <p:sp>
          <p:nvSpPr>
            <p:cNvPr id="51" name="矩形 50"/>
            <p:cNvSpPr/>
            <p:nvPr/>
          </p:nvSpPr>
          <p:spPr bwMode="auto">
            <a:xfrm>
              <a:off x="5561729" y="782807"/>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2014</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6.6ZB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p:nvPr/>
        </p:nvSpPr>
        <p:spPr>
          <a:xfrm>
            <a:off x="1744351" y="1773396"/>
            <a:ext cx="3888028" cy="7663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2016</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25ZB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300</a:t>
            </a:r>
            <a:r>
              <a:rPr lang="en-US" altLang="zh-CN" sz="1200" dirty="0" smtClean="0">
                <a:solidFill>
                  <a:srgbClr val="FFFFFF">
                    <a:alpha val="98824"/>
                  </a:srgbClr>
                </a:solidFill>
                <a:latin typeface="微软雅黑" pitchFamily="34" charset="-122"/>
                <a:ea typeface="微软雅黑" pitchFamily="34" charset="-122"/>
                <a:cs typeface="Segoe UI" pitchFamily="34" charset="0"/>
              </a:rPr>
              <a:t>%</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21" name="矩形 20"/>
          <p:cNvSpPr/>
          <p:nvPr/>
        </p:nvSpPr>
        <p:spPr bwMode="auto">
          <a:xfrm>
            <a:off x="5636815" y="1781478"/>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2015</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全球数据</a:t>
            </a:r>
            <a:r>
              <a:rPr lang="zh-CN" altLang="en-US" sz="1200" dirty="0" smtClean="0">
                <a:solidFill>
                  <a:srgbClr val="FFFFFF">
                    <a:alpha val="98824"/>
                  </a:srgbClr>
                </a:solidFill>
                <a:latin typeface="微软雅黑" pitchFamily="34" charset="-122"/>
                <a:ea typeface="微软雅黑" pitchFamily="34" charset="-122"/>
                <a:cs typeface="Segoe UI" pitchFamily="34" charset="0"/>
              </a:rPr>
              <a:t>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8.6ZB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Tree>
    <p:extLst>
      <p:ext uri="{BB962C8B-B14F-4D97-AF65-F5344CB8AC3E}">
        <p14:creationId xmlns:p14="http://schemas.microsoft.com/office/powerpoint/2010/main" val="328067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t="18831"/>
          <a:stretch>
            <a:fillRect/>
          </a:stretch>
        </p:blipFill>
        <p:spPr bwMode="auto">
          <a:xfrm>
            <a:off x="651592" y="1484784"/>
            <a:ext cx="7840817" cy="5059263"/>
          </a:xfrm>
          <a:prstGeom prst="rect">
            <a:avLst/>
          </a:prstGeom>
          <a:noFill/>
        </p:spPr>
      </p:pic>
      <p:sp>
        <p:nvSpPr>
          <p:cNvPr id="2" name="TextBox 1"/>
          <p:cNvSpPr txBox="1"/>
          <p:nvPr/>
        </p:nvSpPr>
        <p:spPr>
          <a:xfrm>
            <a:off x="999107" y="472369"/>
            <a:ext cx="2047740" cy="527782"/>
          </a:xfrm>
          <a:prstGeom prst="rect">
            <a:avLst/>
          </a:prstGeom>
          <a:noFill/>
        </p:spPr>
        <p:txBody>
          <a:bodyPr wrap="none" lIns="0" tIns="0" rIns="0" bIns="40078" rtlCol="0">
            <a:spAutoFit/>
          </a:bodyPr>
          <a:lstStyle/>
          <a:p>
            <a:pPr>
              <a:lnSpc>
                <a:spcPts val="1052"/>
              </a:lnSpc>
              <a:tabLst>
                <a:tab pos="857227" algn="l"/>
              </a:tabLst>
            </a:pPr>
            <a:r>
              <a:rPr lang="en-US" altLang="zh-CN" dirty="0" smtClean="0"/>
              <a:t>	</a:t>
            </a:r>
            <a:r>
              <a:rPr lang="en-US" altLang="zh-CN" sz="1200" dirty="0" smtClean="0">
                <a:solidFill>
                  <a:srgbClr val="FFFFFF"/>
                </a:solidFill>
                <a:latin typeface="Times New Roman" pitchFamily="18" charset="0"/>
                <a:cs typeface="Times New Roman" pitchFamily="18" charset="0"/>
              </a:rPr>
              <a:t>IBM</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C&amp;P</a:t>
            </a:r>
            <a:r>
              <a:rPr lang="en-US" altLang="zh-CN" sz="1200" dirty="0" smtClean="0">
                <a:latin typeface="Times New Roman" pitchFamily="18" charset="0"/>
                <a:cs typeface="Times New Roman" pitchFamily="18" charset="0"/>
              </a:rPr>
              <a:t> </a:t>
            </a:r>
            <a:r>
              <a:rPr lang="en-US" altLang="zh-CN" sz="1200" dirty="0" smtClean="0">
                <a:solidFill>
                  <a:srgbClr val="FFFFFF"/>
                </a:solidFill>
                <a:latin typeface="Times New Roman" pitchFamily="18" charset="0"/>
                <a:cs typeface="Times New Roman" pitchFamily="18" charset="0"/>
              </a:rPr>
              <a:t>Industry</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p:txBody>
      </p:sp>
      <p:sp>
        <p:nvSpPr>
          <p:cNvPr id="3" name="TextBox 1"/>
          <p:cNvSpPr txBox="1"/>
          <p:nvPr/>
        </p:nvSpPr>
        <p:spPr>
          <a:xfrm>
            <a:off x="1042547" y="1728181"/>
            <a:ext cx="1470274" cy="3361891"/>
          </a:xfrm>
          <a:prstGeom prst="rect">
            <a:avLst/>
          </a:prstGeom>
          <a:noFill/>
        </p:spPr>
        <p:txBody>
          <a:bodyPr wrap="none" lIns="0" tIns="0" rIns="0" bIns="40078" rtlCol="0">
            <a:spAutoFit/>
          </a:bodyPr>
          <a:lstStyle/>
          <a:p>
            <a:pPr>
              <a:lnSpc>
                <a:spcPts val="1841"/>
              </a:lnSpc>
              <a:tabLst>
                <a:tab pos="22266" algn="l"/>
                <a:tab pos="33398" algn="l"/>
                <a:tab pos="333985" algn="l"/>
              </a:tabLst>
            </a:pPr>
            <a:r>
              <a:rPr lang="en-US" altLang="zh-CN" dirty="0" smtClean="0"/>
              <a:t>			</a:t>
            </a:r>
            <a:r>
              <a:rPr lang="en-US" altLang="zh-CN" sz="1400" b="1" dirty="0" smtClean="0">
                <a:solidFill>
                  <a:srgbClr val="FFFFFF"/>
                </a:solidFill>
                <a:latin typeface="微软雅黑" pitchFamily="18" charset="0"/>
                <a:cs typeface="微软雅黑" pitchFamily="18" charset="0"/>
              </a:rPr>
              <a:t>需求</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海量数据存储技术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333985" algn="l"/>
              </a:tabLst>
            </a:pPr>
            <a:r>
              <a:rPr lang="en-US" altLang="zh-CN" sz="1400" dirty="0" smtClean="0">
                <a:solidFill>
                  <a:srgbClr val="000000"/>
                </a:solidFill>
                <a:latin typeface="微软雅黑" pitchFamily="18" charset="0"/>
                <a:cs typeface="微软雅黑" pitchFamily="18" charset="0"/>
              </a:rPr>
              <a:t>实时数据处理技术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279"/>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数据高速传输技术</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333985" algn="l"/>
              </a:tabLst>
            </a:pPr>
            <a:r>
              <a:rPr lang="en-US" altLang="zh-CN" dirty="0" smtClean="0"/>
              <a:t>	</a:t>
            </a:r>
            <a:r>
              <a:rPr lang="en-US" altLang="zh-CN" sz="1400" dirty="0" smtClean="0">
                <a:solidFill>
                  <a:srgbClr val="000000"/>
                </a:solidFill>
                <a:latin typeface="微软雅黑" pitchFamily="18" charset="0"/>
                <a:cs typeface="微软雅黑" pitchFamily="18" charset="0"/>
              </a:rPr>
              <a:t>搜索技术</a:t>
            </a:r>
          </a:p>
        </p:txBody>
      </p:sp>
      <p:sp>
        <p:nvSpPr>
          <p:cNvPr id="4" name="TextBox 1"/>
          <p:cNvSpPr txBox="1"/>
          <p:nvPr/>
        </p:nvSpPr>
        <p:spPr>
          <a:xfrm>
            <a:off x="5810024" y="1728181"/>
            <a:ext cx="2359620" cy="3554252"/>
          </a:xfrm>
          <a:prstGeom prst="rect">
            <a:avLst/>
          </a:prstGeom>
          <a:noFill/>
        </p:spPr>
        <p:txBody>
          <a:bodyPr wrap="none" lIns="0" tIns="0" rIns="0" bIns="40078" rtlCol="0">
            <a:spAutoFit/>
          </a:bodyPr>
          <a:lstStyle/>
          <a:p>
            <a:pPr>
              <a:lnSpc>
                <a:spcPts val="1929"/>
              </a:lnSpc>
              <a:tabLst>
                <a:tab pos="22266" algn="l"/>
                <a:tab pos="33398" algn="l"/>
                <a:tab pos="400782" algn="l"/>
              </a:tabLst>
            </a:pPr>
            <a:r>
              <a:rPr lang="en-US" altLang="zh-CN" dirty="0" smtClean="0"/>
              <a:t>			</a:t>
            </a:r>
            <a:r>
              <a:rPr lang="en-US" altLang="zh-CN" sz="1500" b="1" dirty="0" smtClean="0">
                <a:solidFill>
                  <a:srgbClr val="FFFFFF"/>
                </a:solidFill>
                <a:latin typeface="微软雅黑" pitchFamily="18" charset="0"/>
                <a:cs typeface="微软雅黑" pitchFamily="18" charset="0"/>
              </a:rPr>
              <a:t>描述</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2"/>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分布式文件系统</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367"/>
              </a:lnSpc>
              <a:tabLst>
                <a:tab pos="22266" algn="l"/>
                <a:tab pos="33398" algn="l"/>
                <a:tab pos="400782" algn="l"/>
              </a:tabLst>
            </a:pPr>
            <a:r>
              <a:rPr lang="en-US" altLang="zh-CN" sz="1400" dirty="0" smtClean="0">
                <a:solidFill>
                  <a:srgbClr val="000000"/>
                </a:solidFill>
                <a:latin typeface="微软雅黑" pitchFamily="18" charset="0"/>
                <a:cs typeface="微软雅黑" pitchFamily="18" charset="0"/>
              </a:rPr>
              <a:t>流计算引擎</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92"/>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服务器/存储间高速通信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454"/>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文本检索、智能搜索、实时搜</a:t>
            </a:r>
          </a:p>
          <a:p>
            <a:pPr>
              <a:lnSpc>
                <a:spcPts val="1490"/>
              </a:lnSpc>
              <a:tabLst>
                <a:tab pos="22266" algn="l"/>
                <a:tab pos="33398" algn="l"/>
                <a:tab pos="400782" algn="l"/>
              </a:tabLst>
            </a:pPr>
            <a:r>
              <a:rPr lang="en-US" altLang="zh-CN" dirty="0" smtClean="0"/>
              <a:t>	</a:t>
            </a:r>
            <a:r>
              <a:rPr lang="en-US" altLang="zh-CN" sz="1400" dirty="0" smtClean="0">
                <a:solidFill>
                  <a:srgbClr val="000000"/>
                </a:solidFill>
                <a:latin typeface="微软雅黑" pitchFamily="18" charset="0"/>
                <a:cs typeface="微软雅黑" pitchFamily="18" charset="0"/>
              </a:rPr>
              <a:t>索</a:t>
            </a:r>
          </a:p>
        </p:txBody>
      </p:sp>
      <p:sp>
        <p:nvSpPr>
          <p:cNvPr id="5" name="TextBox 1"/>
          <p:cNvSpPr txBox="1"/>
          <p:nvPr/>
        </p:nvSpPr>
        <p:spPr>
          <a:xfrm>
            <a:off x="3887829" y="1728182"/>
            <a:ext cx="1652697" cy="3400364"/>
          </a:xfrm>
          <a:prstGeom prst="rect">
            <a:avLst/>
          </a:prstGeom>
          <a:noFill/>
        </p:spPr>
        <p:txBody>
          <a:bodyPr wrap="none" lIns="0" tIns="0" rIns="0" bIns="40078" rtlCol="0">
            <a:spAutoFit/>
          </a:bodyPr>
          <a:lstStyle/>
          <a:p>
            <a:pPr>
              <a:lnSpc>
                <a:spcPts val="1841"/>
              </a:lnSpc>
              <a:tabLst>
                <a:tab pos="77930" algn="l"/>
              </a:tabLst>
            </a:pPr>
            <a:r>
              <a:rPr lang="en-US" altLang="zh-CN" dirty="0" smtClean="0"/>
              <a:t>	</a:t>
            </a:r>
            <a:r>
              <a:rPr lang="en-US" altLang="zh-CN" sz="1400" b="1" dirty="0" smtClean="0">
                <a:solidFill>
                  <a:srgbClr val="FFFFFF"/>
                </a:solidFill>
                <a:latin typeface="微软雅黑" pitchFamily="18" charset="0"/>
                <a:cs typeface="微软雅黑" pitchFamily="18" charset="0"/>
              </a:rPr>
              <a:t>技术</a:t>
            </a:r>
          </a:p>
          <a:p>
            <a:pPr>
              <a:lnSpc>
                <a:spcPts val="877"/>
              </a:lnSpc>
            </a:pPr>
            <a:endParaRPr lang="en-US" altLang="zh-CN" dirty="0" smtClean="0"/>
          </a:p>
          <a:p>
            <a:pPr>
              <a:lnSpc>
                <a:spcPts val="877"/>
              </a:lnSpc>
            </a:pPr>
            <a:endParaRPr lang="en-US" altLang="zh-CN" dirty="0" smtClean="0"/>
          </a:p>
          <a:p>
            <a:pPr>
              <a:lnSpc>
                <a:spcPts val="2367"/>
              </a:lnSpc>
              <a:tabLst>
                <a:tab pos="77930" algn="l"/>
              </a:tabLst>
            </a:pPr>
            <a:r>
              <a:rPr lang="en-US" altLang="zh-CN" sz="1400" dirty="0" smtClean="0">
                <a:solidFill>
                  <a:srgbClr val="000000"/>
                </a:solidFill>
                <a:latin typeface="微软雅黑" pitchFamily="18" charset="0"/>
                <a:cs typeface="微软雅黑" pitchFamily="18" charset="0"/>
              </a:rPr>
              <a:t>Hadoop，x86/MPP</a:t>
            </a:r>
          </a:p>
          <a:p>
            <a:pPr>
              <a:lnSpc>
                <a:spcPts val="1490"/>
              </a:lnSpc>
              <a:tabLst>
                <a:tab pos="77930" algn="l"/>
              </a:tabLst>
            </a:pPr>
            <a:r>
              <a:rPr lang="en-US" altLang="zh-CN" sz="1400" dirty="0" smtClean="0">
                <a:solidFill>
                  <a:srgbClr val="000000"/>
                </a:solidFill>
                <a:latin typeface="微软雅黑" pitchFamily="18" charset="0"/>
                <a:cs typeface="微软雅黑" pitchFamily="18" charset="0"/>
              </a:rPr>
              <a:t>Map</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Reduce</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104"/>
              </a:lnSpc>
              <a:tabLst>
                <a:tab pos="77930" algn="l"/>
              </a:tabLst>
            </a:pPr>
            <a:r>
              <a:rPr lang="en-US" altLang="zh-CN" sz="1400" dirty="0" smtClean="0">
                <a:solidFill>
                  <a:srgbClr val="000000"/>
                </a:solidFill>
                <a:latin typeface="微软雅黑" pitchFamily="18" charset="0"/>
                <a:cs typeface="微软雅黑" pitchFamily="18" charset="0"/>
              </a:rPr>
              <a:t>Streaming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841"/>
              </a:lnSpc>
              <a:tabLst>
                <a:tab pos="77930" algn="l"/>
              </a:tabLst>
            </a:pPr>
            <a:r>
              <a:rPr lang="en-US" altLang="zh-CN" sz="1400" dirty="0" smtClean="0">
                <a:solidFill>
                  <a:srgbClr val="000000"/>
                </a:solidFill>
                <a:latin typeface="Times New Roman" pitchFamily="18" charset="0"/>
                <a:cs typeface="Times New Roman" pitchFamily="18" charset="0"/>
              </a:rPr>
              <a:t>Infini</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Times New Roman" pitchFamily="18" charset="0"/>
                <a:cs typeface="Times New Roman" pitchFamily="18" charset="0"/>
              </a:rPr>
              <a:t>Band</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666"/>
              </a:lnSpc>
              <a:tabLst>
                <a:tab pos="77930" algn="l"/>
              </a:tabLst>
            </a:pPr>
            <a:r>
              <a:rPr lang="en-US" altLang="zh-CN" sz="1400" dirty="0" smtClean="0">
                <a:solidFill>
                  <a:srgbClr val="000000"/>
                </a:solidFill>
                <a:latin typeface="Times New Roman" pitchFamily="18" charset="0"/>
                <a:cs typeface="Times New Roman" pitchFamily="18" charset="0"/>
              </a:rPr>
              <a:t>Enterprise</a:t>
            </a:r>
          </a:p>
          <a:p>
            <a:pPr>
              <a:lnSpc>
                <a:spcPts val="1490"/>
              </a:lnSpc>
              <a:tabLst>
                <a:tab pos="77930" algn="l"/>
              </a:tabLst>
            </a:pPr>
            <a:r>
              <a:rPr lang="en-US" altLang="zh-CN" sz="1400" dirty="0" smtClean="0">
                <a:solidFill>
                  <a:srgbClr val="000000"/>
                </a:solidFill>
                <a:latin typeface="Times New Roman" pitchFamily="18" charset="0"/>
                <a:cs typeface="Times New Roman" pitchFamily="18" charset="0"/>
              </a:rPr>
              <a:t>Search</a:t>
            </a:r>
          </a:p>
        </p:txBody>
      </p:sp>
      <p:sp>
        <p:nvSpPr>
          <p:cNvPr id="6" name="TextBox 1"/>
          <p:cNvSpPr txBox="1"/>
          <p:nvPr/>
        </p:nvSpPr>
        <p:spPr>
          <a:xfrm>
            <a:off x="1053406" y="5449532"/>
            <a:ext cx="1077218" cy="271302"/>
          </a:xfrm>
          <a:prstGeom prst="rect">
            <a:avLst/>
          </a:prstGeom>
          <a:noFill/>
        </p:spPr>
        <p:txBody>
          <a:bodyPr wrap="none" lIns="0" tIns="0" rIns="0" bIns="40078" rtlCol="0">
            <a:spAutoFit/>
          </a:bodyPr>
          <a:lstStyle/>
          <a:p>
            <a:pPr>
              <a:lnSpc>
                <a:spcPts val="1841"/>
              </a:lnSpc>
            </a:pPr>
            <a:r>
              <a:rPr lang="en-US" altLang="zh-CN" sz="1400" dirty="0" smtClean="0">
                <a:solidFill>
                  <a:srgbClr val="000000"/>
                </a:solidFill>
                <a:latin typeface="微软雅黑" pitchFamily="18" charset="0"/>
                <a:cs typeface="微软雅黑" pitchFamily="18" charset="0"/>
              </a:rPr>
              <a:t>数据分析技术</a:t>
            </a:r>
          </a:p>
        </p:txBody>
      </p:sp>
      <p:sp>
        <p:nvSpPr>
          <p:cNvPr id="7" name="TextBox 1"/>
          <p:cNvSpPr txBox="1"/>
          <p:nvPr/>
        </p:nvSpPr>
        <p:spPr>
          <a:xfrm>
            <a:off x="3844390" y="5334320"/>
            <a:ext cx="4571508" cy="1233104"/>
          </a:xfrm>
          <a:prstGeom prst="rect">
            <a:avLst/>
          </a:prstGeom>
          <a:noFill/>
        </p:spPr>
        <p:txBody>
          <a:bodyPr wrap="none" lIns="0" tIns="0" rIns="0" bIns="40078" rtlCol="0">
            <a:spAutoFit/>
          </a:bodyPr>
          <a:lstStyle/>
          <a:p>
            <a:pPr>
              <a:lnSpc>
                <a:spcPts val="1841"/>
              </a:lnSpc>
              <a:tabLst>
                <a:tab pos="645704" algn="l"/>
                <a:tab pos="2015040" algn="l"/>
              </a:tabLst>
            </a:pPr>
            <a:r>
              <a:rPr lang="en-US" altLang="zh-CN" sz="1400" dirty="0" smtClean="0">
                <a:solidFill>
                  <a:srgbClr val="000000"/>
                </a:solidFill>
                <a:latin typeface="微软雅黑" pitchFamily="18" charset="0"/>
                <a:cs typeface="微软雅黑" pitchFamily="18" charset="0"/>
              </a:rPr>
              <a:t>Text</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Analytics</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Engine</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自然语言处理、文本情感分析、</a:t>
            </a:r>
          </a:p>
          <a:p>
            <a:pPr>
              <a:lnSpc>
                <a:spcPts val="1490"/>
              </a:lnSpc>
              <a:tabLst>
                <a:tab pos="645704" algn="l"/>
                <a:tab pos="2015040" algn="l"/>
              </a:tabLst>
            </a:pPr>
            <a:r>
              <a:rPr lang="en-US" altLang="zh-CN" sz="1400" dirty="0" smtClean="0">
                <a:solidFill>
                  <a:srgbClr val="000000"/>
                </a:solidFill>
                <a:latin typeface="微软雅黑" pitchFamily="18" charset="0"/>
                <a:cs typeface="微软雅黑" pitchFamily="18" charset="0"/>
              </a:rPr>
              <a:t>Visual</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Data</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Modeling</a:t>
            </a:r>
            <a:r>
              <a:rPr lang="en-US" altLang="zh-CN" sz="1400" dirty="0" smtClean="0">
                <a:latin typeface="Times New Roman" pitchFamily="18" charset="0"/>
                <a:cs typeface="Times New Roman" pitchFamily="18" charset="0"/>
              </a:rPr>
              <a:t>    </a:t>
            </a:r>
            <a:r>
              <a:rPr lang="en-US" altLang="zh-CN" sz="1400" dirty="0" smtClean="0">
                <a:solidFill>
                  <a:srgbClr val="000000"/>
                </a:solidFill>
                <a:latin typeface="微软雅黑" pitchFamily="18" charset="0"/>
                <a:cs typeface="微软雅黑" pitchFamily="18" charset="0"/>
              </a:rPr>
              <a:t>机器学习、聚类关联、数据模</a:t>
            </a:r>
          </a:p>
          <a:p>
            <a:pPr>
              <a:lnSpc>
                <a:spcPts val="1403"/>
              </a:lnSpc>
              <a:tabLst>
                <a:tab pos="645704" algn="l"/>
                <a:tab pos="2015040" algn="l"/>
              </a:tabLst>
            </a:pPr>
            <a:r>
              <a:rPr lang="en-US" altLang="zh-CN" dirty="0" smtClean="0"/>
              <a:t>		</a:t>
            </a:r>
            <a:r>
              <a:rPr lang="en-US" altLang="zh-CN" sz="1400" dirty="0" smtClean="0">
                <a:solidFill>
                  <a:srgbClr val="000000"/>
                </a:solidFill>
                <a:latin typeface="微软雅黑" pitchFamily="18" charset="0"/>
                <a:cs typeface="微软雅黑" pitchFamily="18" charset="0"/>
              </a:rPr>
              <a:t>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1578"/>
              </a:lnSpc>
              <a:tabLst>
                <a:tab pos="645704" algn="l"/>
                <a:tab pos="2015040" algn="l"/>
              </a:tabLst>
            </a:pPr>
            <a:r>
              <a:rPr lang="en-US" altLang="zh-CN" dirty="0" smtClean="0"/>
              <a:t>	</a:t>
            </a:r>
            <a:r>
              <a:rPr lang="en-US" altLang="zh-CN" sz="1000" dirty="0" smtClean="0">
                <a:solidFill>
                  <a:srgbClr val="000000"/>
                </a:solidFill>
                <a:latin typeface="Times New Roman" pitchFamily="18" charset="0"/>
                <a:cs typeface="Times New Roman" pitchFamily="18" charset="0"/>
              </a:rPr>
              <a:t>第</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10</a:t>
            </a:r>
            <a:r>
              <a:rPr lang="en-US" altLang="zh-CN" sz="1000" dirty="0" smtClean="0">
                <a:latin typeface="Times New Roman" pitchFamily="18" charset="0"/>
                <a:cs typeface="Times New Roman" pitchFamily="18" charset="0"/>
              </a:rPr>
              <a:t> </a:t>
            </a:r>
            <a:r>
              <a:rPr lang="en-US" altLang="zh-CN" sz="1000" dirty="0" smtClean="0">
                <a:solidFill>
                  <a:srgbClr val="000000"/>
                </a:solidFill>
                <a:latin typeface="Times New Roman" pitchFamily="18" charset="0"/>
                <a:cs typeface="Times New Roman" pitchFamily="18" charset="0"/>
              </a:rPr>
              <a:t>页</a:t>
            </a:r>
          </a:p>
        </p:txBody>
      </p:sp>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custDataLst>
              <p:tags r:id="rId1"/>
            </p:custDataLst>
          </p:nvPr>
        </p:nvSpPr>
        <p:spPr bwMode="gray">
          <a:xfrm>
            <a:off x="284163" y="977900"/>
            <a:ext cx="2751137"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pic>
        <p:nvPicPr>
          <p:cNvPr id="28675" name="Picture 5" descr="613TeradataLogo"/>
          <p:cNvPicPr>
            <a:picLocks noChangeAspect="1" noChangeArrowheads="1"/>
          </p:cNvPicPr>
          <p:nvPr>
            <p:custDataLst>
              <p:tags r:id="rId2"/>
            </p:custDataLst>
          </p:nvPr>
        </p:nvPicPr>
        <p:blipFill>
          <a:blip r:embed="rId58" cstate="print"/>
          <a:srcRect/>
          <a:stretch>
            <a:fillRect/>
          </a:stretch>
        </p:blipFill>
        <p:spPr bwMode="gray">
          <a:xfrm>
            <a:off x="560388" y="2249488"/>
            <a:ext cx="788987" cy="323850"/>
          </a:xfrm>
          <a:prstGeom prst="rect">
            <a:avLst/>
          </a:prstGeom>
          <a:noFill/>
          <a:ln w="9525">
            <a:noFill/>
            <a:miter lim="800000"/>
            <a:headEnd/>
            <a:tailEnd/>
          </a:ln>
        </p:spPr>
      </p:pic>
      <p:pic>
        <p:nvPicPr>
          <p:cNvPr id="28676" name="Picture 6" descr="lexisnexis"/>
          <p:cNvPicPr>
            <a:picLocks noChangeAspect="1" noChangeArrowheads="1"/>
          </p:cNvPicPr>
          <p:nvPr>
            <p:custDataLst>
              <p:tags r:id="rId3"/>
            </p:custDataLst>
          </p:nvPr>
        </p:nvPicPr>
        <p:blipFill>
          <a:blip r:embed="rId59" cstate="print"/>
          <a:srcRect/>
          <a:stretch>
            <a:fillRect/>
          </a:stretch>
        </p:blipFill>
        <p:spPr bwMode="gray">
          <a:xfrm>
            <a:off x="1354138" y="5011738"/>
            <a:ext cx="592137" cy="836612"/>
          </a:xfrm>
          <a:prstGeom prst="rect">
            <a:avLst/>
          </a:prstGeom>
          <a:noFill/>
          <a:ln w="9525">
            <a:noFill/>
            <a:miter lim="800000"/>
            <a:headEnd/>
            <a:tailEnd/>
          </a:ln>
        </p:spPr>
      </p:pic>
      <p:pic>
        <p:nvPicPr>
          <p:cNvPr id="28677" name="Picture 7" descr="NetezzaFullLogo"/>
          <p:cNvPicPr>
            <a:picLocks noChangeAspect="1" noChangeArrowheads="1"/>
          </p:cNvPicPr>
          <p:nvPr>
            <p:custDataLst>
              <p:tags r:id="rId4"/>
            </p:custDataLst>
          </p:nvPr>
        </p:nvPicPr>
        <p:blipFill>
          <a:blip r:embed="rId60" cstate="print"/>
          <a:srcRect/>
          <a:stretch>
            <a:fillRect/>
          </a:stretch>
        </p:blipFill>
        <p:spPr bwMode="gray">
          <a:xfrm>
            <a:off x="546100" y="2620963"/>
            <a:ext cx="1425575" cy="393700"/>
          </a:xfrm>
          <a:prstGeom prst="rect">
            <a:avLst/>
          </a:prstGeom>
          <a:noFill/>
          <a:ln w="9525">
            <a:noFill/>
            <a:miter lim="800000"/>
            <a:headEnd/>
            <a:tailEnd/>
          </a:ln>
        </p:spPr>
      </p:pic>
      <p:pic>
        <p:nvPicPr>
          <p:cNvPr id="28678" name="Picture 8" descr="cloudera"/>
          <p:cNvPicPr>
            <a:picLocks noChangeAspect="1" noChangeArrowheads="1"/>
          </p:cNvPicPr>
          <p:nvPr>
            <p:custDataLst>
              <p:tags r:id="rId5"/>
            </p:custDataLst>
          </p:nvPr>
        </p:nvPicPr>
        <p:blipFill>
          <a:blip r:embed="rId61" cstate="print"/>
          <a:srcRect/>
          <a:stretch>
            <a:fillRect/>
          </a:stretch>
        </p:blipFill>
        <p:spPr bwMode="gray">
          <a:xfrm>
            <a:off x="439738" y="3802063"/>
            <a:ext cx="944562" cy="350837"/>
          </a:xfrm>
          <a:prstGeom prst="rect">
            <a:avLst/>
          </a:prstGeom>
          <a:noFill/>
          <a:ln w="9525">
            <a:noFill/>
            <a:miter lim="800000"/>
            <a:headEnd/>
            <a:tailEnd/>
          </a:ln>
        </p:spPr>
      </p:pic>
      <p:pic>
        <p:nvPicPr>
          <p:cNvPr id="28679" name="Picture 9" descr="datameer"/>
          <p:cNvPicPr>
            <a:picLocks noChangeAspect="1" noChangeArrowheads="1"/>
          </p:cNvPicPr>
          <p:nvPr>
            <p:custDataLst>
              <p:tags r:id="rId6"/>
            </p:custDataLst>
          </p:nvPr>
        </p:nvPicPr>
        <p:blipFill>
          <a:blip r:embed="rId62" cstate="print"/>
          <a:srcRect/>
          <a:stretch>
            <a:fillRect/>
          </a:stretch>
        </p:blipFill>
        <p:spPr bwMode="gray">
          <a:xfrm>
            <a:off x="1544638" y="3806825"/>
            <a:ext cx="1147762" cy="317500"/>
          </a:xfrm>
          <a:prstGeom prst="rect">
            <a:avLst/>
          </a:prstGeom>
          <a:noFill/>
          <a:ln w="9525">
            <a:noFill/>
            <a:miter lim="800000"/>
            <a:headEnd/>
            <a:tailEnd/>
          </a:ln>
        </p:spPr>
      </p:pic>
      <p:sp>
        <p:nvSpPr>
          <p:cNvPr id="28680" name="Line 10"/>
          <p:cNvSpPr>
            <a:spLocks noChangeShapeType="1"/>
          </p:cNvSpPr>
          <p:nvPr>
            <p:custDataLst>
              <p:tags r:id="rId7"/>
            </p:custDataLst>
          </p:nvPr>
        </p:nvSpPr>
        <p:spPr bwMode="gray">
          <a:xfrm>
            <a:off x="414338" y="3148013"/>
            <a:ext cx="2109787" cy="0"/>
          </a:xfrm>
          <a:prstGeom prst="line">
            <a:avLst/>
          </a:prstGeom>
          <a:noFill/>
          <a:ln w="19050">
            <a:solidFill>
              <a:srgbClr val="808080"/>
            </a:solidFill>
            <a:prstDash val="sysDot"/>
            <a:round/>
            <a:headEnd/>
            <a:tailEnd/>
          </a:ln>
        </p:spPr>
        <p:txBody>
          <a:bodyPr/>
          <a:lstStyle/>
          <a:p>
            <a:endParaRPr lang="zh-CN" altLang="en-US"/>
          </a:p>
        </p:txBody>
      </p:sp>
      <p:sp>
        <p:nvSpPr>
          <p:cNvPr id="28681" name="Line 11"/>
          <p:cNvSpPr>
            <a:spLocks noChangeShapeType="1"/>
          </p:cNvSpPr>
          <p:nvPr>
            <p:custDataLst>
              <p:tags r:id="rId8"/>
            </p:custDataLst>
          </p:nvPr>
        </p:nvSpPr>
        <p:spPr bwMode="gray">
          <a:xfrm>
            <a:off x="414338" y="4397375"/>
            <a:ext cx="2514600" cy="0"/>
          </a:xfrm>
          <a:prstGeom prst="line">
            <a:avLst/>
          </a:prstGeom>
          <a:noFill/>
          <a:ln w="19050">
            <a:solidFill>
              <a:srgbClr val="808080"/>
            </a:solidFill>
            <a:prstDash val="sysDot"/>
            <a:round/>
            <a:headEnd/>
            <a:tailEnd/>
          </a:ln>
        </p:spPr>
        <p:txBody>
          <a:bodyPr/>
          <a:lstStyle/>
          <a:p>
            <a:endParaRPr lang="zh-CN" altLang="en-US"/>
          </a:p>
        </p:txBody>
      </p:sp>
      <p:sp>
        <p:nvSpPr>
          <p:cNvPr id="28682" name="Rectangle 12"/>
          <p:cNvSpPr>
            <a:spLocks noChangeArrowheads="1"/>
          </p:cNvSpPr>
          <p:nvPr>
            <p:custDataLst>
              <p:tags r:id="rId9"/>
            </p:custDataLst>
          </p:nvPr>
        </p:nvSpPr>
        <p:spPr bwMode="gray">
          <a:xfrm>
            <a:off x="414338" y="1508125"/>
            <a:ext cx="217963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语言</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面对</a:t>
            </a:r>
            <a:r>
              <a:rPr kumimoji="0" lang="en-US" altLang="zh-CN" sz="1400">
                <a:ea typeface="宋体" pitchFamily="2" charset="-122"/>
              </a:rPr>
              <a:t>OLAP</a:t>
            </a:r>
            <a:r>
              <a:rPr kumimoji="0" lang="zh-CN" altLang="en-US" sz="1400">
                <a:ea typeface="宋体" pitchFamily="2" charset="-122"/>
              </a:rPr>
              <a:t>的传统行和列</a:t>
            </a:r>
            <a:endParaRPr kumimoji="0" lang="en-US" altLang="zh-CN" sz="1400" b="1">
              <a:ea typeface="宋体" pitchFamily="2" charset="-122"/>
            </a:endParaRPr>
          </a:p>
        </p:txBody>
      </p:sp>
      <p:sp>
        <p:nvSpPr>
          <p:cNvPr id="28683" name="Rectangle 13"/>
          <p:cNvSpPr>
            <a:spLocks noChangeArrowheads="1"/>
          </p:cNvSpPr>
          <p:nvPr>
            <p:custDataLst>
              <p:tags r:id="rId10"/>
            </p:custDataLst>
          </p:nvPr>
        </p:nvSpPr>
        <p:spPr bwMode="gray">
          <a:xfrm>
            <a:off x="414338" y="3221038"/>
            <a:ext cx="20748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SzPct val="125000"/>
              <a:buFont typeface="Arial" pitchFamily="34" charset="0"/>
              <a:buChar char="▪"/>
            </a:pPr>
            <a:r>
              <a:rPr kumimoji="0" lang="zh-CN" altLang="en-US" sz="1400" b="1">
                <a:solidFill>
                  <a:schemeClr val="tx2"/>
                </a:solidFill>
                <a:ea typeface="宋体" pitchFamily="2" charset="-122"/>
              </a:rPr>
              <a:t>不基于</a:t>
            </a:r>
            <a:r>
              <a:rPr kumimoji="0" lang="en-US" altLang="zh-CN" sz="1400" b="1">
                <a:solidFill>
                  <a:schemeClr val="tx2"/>
                </a:solidFill>
                <a:ea typeface="宋体" pitchFamily="2" charset="-122"/>
              </a:rPr>
              <a:t>SQL</a:t>
            </a:r>
            <a:r>
              <a:rPr kumimoji="0" lang="zh-CN" altLang="en-US" sz="1400" b="1">
                <a:solidFill>
                  <a:schemeClr val="tx2"/>
                </a:solidFill>
                <a:ea typeface="宋体" pitchFamily="2" charset="-122"/>
              </a:rPr>
              <a:t>或</a:t>
            </a:r>
            <a:r>
              <a:rPr kumimoji="0" lang="en-US" altLang="zh-CN" sz="1400" b="1">
                <a:solidFill>
                  <a:schemeClr val="tx2"/>
                </a:solidFill>
                <a:ea typeface="宋体" pitchFamily="2" charset="-122"/>
              </a:rPr>
              <a:t>map-reduce</a:t>
            </a:r>
            <a:r>
              <a:rPr kumimoji="0" lang="zh-CN" altLang="en-US" sz="1400" b="1">
                <a:solidFill>
                  <a:schemeClr val="tx2"/>
                </a:solidFill>
                <a:ea typeface="宋体" pitchFamily="2" charset="-122"/>
              </a:rPr>
              <a:t>的</a:t>
            </a:r>
            <a:r>
              <a:rPr kumimoji="0" lang="en-US" altLang="zh-CN" sz="1400" b="1">
                <a:solidFill>
                  <a:schemeClr val="tx2"/>
                </a:solidFill>
                <a:ea typeface="宋体" pitchFamily="2" charset="-122"/>
              </a:rPr>
              <a:t>:</a:t>
            </a:r>
            <a:r>
              <a:rPr kumimoji="0" lang="en-US" altLang="zh-CN" sz="1400" b="1">
                <a:ea typeface="宋体" pitchFamily="2" charset="-122"/>
              </a:rPr>
              <a:t> </a:t>
            </a:r>
            <a:r>
              <a:rPr kumimoji="0" lang="zh-CN" altLang="en-US" sz="1400" b="1">
                <a:ea typeface="宋体" pitchFamily="2" charset="-122"/>
              </a:rPr>
              <a:t>由谷歌率先发起</a:t>
            </a:r>
            <a:endParaRPr kumimoji="0" lang="en-US" altLang="zh-CN" sz="1400">
              <a:ea typeface="宋体" pitchFamily="2" charset="-122"/>
            </a:endParaRPr>
          </a:p>
        </p:txBody>
      </p:sp>
      <p:sp>
        <p:nvSpPr>
          <p:cNvPr id="28684" name="Rectangle 14"/>
          <p:cNvSpPr>
            <a:spLocks noChangeArrowheads="1"/>
          </p:cNvSpPr>
          <p:nvPr>
            <p:custDataLst>
              <p:tags r:id="rId11"/>
            </p:custDataLst>
          </p:nvPr>
        </p:nvSpPr>
        <p:spPr bwMode="gray">
          <a:xfrm>
            <a:off x="414338" y="4462463"/>
            <a:ext cx="2490787" cy="4302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数据流</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solidFill>
                  <a:srgbClr val="FF0000"/>
                </a:solidFill>
                <a:ea typeface="宋体" pitchFamily="2" charset="-122"/>
              </a:rPr>
              <a:t>基于运行商数据直接生成任意图形</a:t>
            </a:r>
            <a:endParaRPr kumimoji="0" lang="en-US" altLang="zh-CN" sz="1400">
              <a:solidFill>
                <a:srgbClr val="FF0000"/>
              </a:solidFill>
              <a:ea typeface="宋体" pitchFamily="2" charset="-122"/>
            </a:endParaRPr>
          </a:p>
        </p:txBody>
      </p:sp>
      <p:pic>
        <p:nvPicPr>
          <p:cNvPr id="28685" name="Picture 15" descr="vertica-logo"/>
          <p:cNvPicPr>
            <a:picLocks noChangeAspect="1" noChangeArrowheads="1"/>
          </p:cNvPicPr>
          <p:nvPr>
            <p:custDataLst>
              <p:tags r:id="rId12"/>
            </p:custDataLst>
          </p:nvPr>
        </p:nvPicPr>
        <p:blipFill>
          <a:blip r:embed="rId63" cstate="print"/>
          <a:srcRect/>
          <a:stretch>
            <a:fillRect/>
          </a:stretch>
        </p:blipFill>
        <p:spPr bwMode="gray">
          <a:xfrm>
            <a:off x="1577975" y="2249488"/>
            <a:ext cx="671513" cy="388937"/>
          </a:xfrm>
          <a:prstGeom prst="rect">
            <a:avLst/>
          </a:prstGeom>
          <a:noFill/>
          <a:ln w="9525">
            <a:noFill/>
            <a:miter lim="800000"/>
            <a:headEnd/>
            <a:tailEnd/>
          </a:ln>
        </p:spPr>
      </p:pic>
      <p:grpSp>
        <p:nvGrpSpPr>
          <p:cNvPr id="2" name="Group 62"/>
          <p:cNvGrpSpPr>
            <a:grpSpLocks/>
          </p:cNvGrpSpPr>
          <p:nvPr/>
        </p:nvGrpSpPr>
        <p:grpSpPr bwMode="auto">
          <a:xfrm>
            <a:off x="284163" y="977900"/>
            <a:ext cx="2751137" cy="450850"/>
            <a:chOff x="71" y="574"/>
            <a:chExt cx="1733" cy="218"/>
          </a:xfrm>
        </p:grpSpPr>
        <p:sp>
          <p:nvSpPr>
            <p:cNvPr id="28732" name="Rectangle 16"/>
            <p:cNvSpPr>
              <a:spLocks noChangeArrowheads="1"/>
            </p:cNvSpPr>
            <p:nvPr>
              <p:custDataLst>
                <p:tags r:id="rId55"/>
              </p:custDataLst>
            </p:nvPr>
          </p:nvSpPr>
          <p:spPr bwMode="gray">
            <a:xfrm>
              <a:off x="71" y="574"/>
              <a:ext cx="1733"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3" name="Rectangle 17"/>
            <p:cNvSpPr>
              <a:spLocks noChangeArrowheads="1"/>
            </p:cNvSpPr>
            <p:nvPr>
              <p:custDataLst>
                <p:tags r:id="rId56"/>
              </p:custDataLst>
            </p:nvPr>
          </p:nvSpPr>
          <p:spPr bwMode="gray">
            <a:xfrm>
              <a:off x="71" y="574"/>
              <a:ext cx="1733"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新平台技术</a:t>
              </a:r>
              <a:endParaRPr kumimoji="0" lang="en-US" altLang="zh-CN" b="1">
                <a:solidFill>
                  <a:schemeClr val="tx2"/>
                </a:solidFill>
                <a:ea typeface="宋体" pitchFamily="2" charset="-122"/>
              </a:endParaRPr>
            </a:p>
          </p:txBody>
        </p:sp>
      </p:grpSp>
      <p:sp>
        <p:nvSpPr>
          <p:cNvPr id="28687" name="Line 18"/>
          <p:cNvSpPr>
            <a:spLocks noChangeShapeType="1"/>
          </p:cNvSpPr>
          <p:nvPr>
            <p:custDataLst>
              <p:tags r:id="rId13"/>
            </p:custDataLst>
          </p:nvPr>
        </p:nvSpPr>
        <p:spPr bwMode="gray">
          <a:xfrm>
            <a:off x="2751138" y="1647825"/>
            <a:ext cx="0" cy="3051175"/>
          </a:xfrm>
          <a:prstGeom prst="line">
            <a:avLst/>
          </a:prstGeom>
          <a:noFill/>
          <a:ln w="19050">
            <a:solidFill>
              <a:schemeClr val="tx2"/>
            </a:solidFill>
            <a:round/>
            <a:headEnd type="triangle" w="med" len="med"/>
            <a:tailEnd type="triangle" w="med" len="med"/>
          </a:ln>
        </p:spPr>
        <p:txBody>
          <a:bodyPr/>
          <a:lstStyle/>
          <a:p>
            <a:endParaRPr lang="zh-CN" altLang="en-US"/>
          </a:p>
        </p:txBody>
      </p:sp>
      <p:sp>
        <p:nvSpPr>
          <p:cNvPr id="28688" name="Rectangle 19"/>
          <p:cNvSpPr>
            <a:spLocks noChangeArrowheads="1"/>
          </p:cNvSpPr>
          <p:nvPr>
            <p:custDataLst>
              <p:tags r:id="rId14"/>
            </p:custDataLst>
          </p:nvPr>
        </p:nvSpPr>
        <p:spPr bwMode="gray">
          <a:xfrm>
            <a:off x="3111500"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689" name="Freeform 20"/>
          <p:cNvSpPr>
            <a:spLocks/>
          </p:cNvSpPr>
          <p:nvPr>
            <p:custDataLst>
              <p:tags r:id="rId15"/>
            </p:custDataLst>
          </p:nvPr>
        </p:nvSpPr>
        <p:spPr bwMode="gray">
          <a:xfrm rot="5400000">
            <a:off x="2757487" y="1957388"/>
            <a:ext cx="1781175"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0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0"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0" name="Freeform 21"/>
          <p:cNvSpPr>
            <a:spLocks/>
          </p:cNvSpPr>
          <p:nvPr>
            <p:custDataLst>
              <p:tags r:id="rId16"/>
            </p:custDataLst>
          </p:nvPr>
        </p:nvSpPr>
        <p:spPr bwMode="gray">
          <a:xfrm rot="5400000">
            <a:off x="2755106" y="3337719"/>
            <a:ext cx="1785938"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1" name="Freeform 22"/>
          <p:cNvSpPr>
            <a:spLocks/>
          </p:cNvSpPr>
          <p:nvPr>
            <p:custDataLst>
              <p:tags r:id="rId17"/>
            </p:custDataLst>
          </p:nvPr>
        </p:nvSpPr>
        <p:spPr bwMode="gray">
          <a:xfrm rot="5400000">
            <a:off x="2755106" y="4714082"/>
            <a:ext cx="1785937" cy="882650"/>
          </a:xfrm>
          <a:custGeom>
            <a:avLst/>
            <a:gdLst>
              <a:gd name="T0" fmla="*/ 0 w 1046"/>
              <a:gd name="T1" fmla="*/ 0 h 494"/>
              <a:gd name="T2" fmla="*/ 2147483647 w 1046"/>
              <a:gd name="T3" fmla="*/ 0 h 494"/>
              <a:gd name="T4" fmla="*/ 2147483647 w 1046"/>
              <a:gd name="T5" fmla="*/ 2147483647 h 494"/>
              <a:gd name="T6" fmla="*/ 2147483647 w 1046"/>
              <a:gd name="T7" fmla="*/ 2147483647 h 494"/>
              <a:gd name="T8" fmla="*/ 0 w 1046"/>
              <a:gd name="T9" fmla="*/ 2147483647 h 494"/>
              <a:gd name="T10" fmla="*/ 2147483647 w 1046"/>
              <a:gd name="T11" fmla="*/ 2147483647 h 494"/>
              <a:gd name="T12" fmla="*/ 0 w 1046"/>
              <a:gd name="T13" fmla="*/ 0 h 494"/>
              <a:gd name="T14" fmla="*/ 0 60000 65536"/>
              <a:gd name="T15" fmla="*/ 0 60000 65536"/>
              <a:gd name="T16" fmla="*/ 0 60000 65536"/>
              <a:gd name="T17" fmla="*/ 0 60000 65536"/>
              <a:gd name="T18" fmla="*/ 0 60000 65536"/>
              <a:gd name="T19" fmla="*/ 0 60000 65536"/>
              <a:gd name="T20" fmla="*/ 0 60000 65536"/>
              <a:gd name="T21" fmla="*/ 0 w 1046"/>
              <a:gd name="T22" fmla="*/ 0 h 494"/>
              <a:gd name="T23" fmla="*/ 1046 w 1046"/>
              <a:gd name="T24" fmla="*/ 494 h 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6" h="494">
                <a:moveTo>
                  <a:pt x="0" y="0"/>
                </a:moveTo>
                <a:lnTo>
                  <a:pt x="957" y="0"/>
                </a:lnTo>
                <a:lnTo>
                  <a:pt x="1046" y="247"/>
                </a:lnTo>
                <a:lnTo>
                  <a:pt x="957" y="494"/>
                </a:lnTo>
                <a:lnTo>
                  <a:pt x="0" y="494"/>
                </a:lnTo>
                <a:lnTo>
                  <a:pt x="89" y="247"/>
                </a:lnTo>
                <a:lnTo>
                  <a:pt x="0" y="0"/>
                </a:lnTo>
                <a:close/>
              </a:path>
            </a:pathLst>
          </a:custGeom>
          <a:solidFill>
            <a:schemeClr val="accent1"/>
          </a:solidFill>
          <a:ln w="28575">
            <a:solidFill>
              <a:schemeClr val="bg1"/>
            </a:solidFill>
            <a:round/>
            <a:headEnd/>
            <a:tailEnd/>
          </a:ln>
        </p:spPr>
        <p:txBody>
          <a:bodyPr wrap="none" anchor="ctr"/>
          <a:lstStyle/>
          <a:p>
            <a:endParaRPr lang="zh-CN" altLang="en-US"/>
          </a:p>
        </p:txBody>
      </p:sp>
      <p:sp>
        <p:nvSpPr>
          <p:cNvPr id="28692" name="Rectangle 23"/>
          <p:cNvSpPr>
            <a:spLocks noChangeArrowheads="1"/>
          </p:cNvSpPr>
          <p:nvPr>
            <p:custDataLst>
              <p:tags r:id="rId18"/>
            </p:custDataLst>
          </p:nvPr>
        </p:nvSpPr>
        <p:spPr bwMode="gray">
          <a:xfrm>
            <a:off x="3298825" y="1873250"/>
            <a:ext cx="698500" cy="430213"/>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数据入口</a:t>
            </a:r>
            <a:r>
              <a:rPr kumimoji="0" lang="en-US" altLang="zh-CN" sz="1400" b="1">
                <a:solidFill>
                  <a:schemeClr val="tx2"/>
                </a:solidFill>
                <a:ea typeface="宋体" pitchFamily="2" charset="-122"/>
              </a:rPr>
              <a:t>/</a:t>
            </a:r>
            <a:r>
              <a:rPr kumimoji="0" lang="zh-CN" altLang="en-US" sz="1400" b="1">
                <a:solidFill>
                  <a:schemeClr val="tx2"/>
                </a:solidFill>
                <a:ea typeface="宋体" pitchFamily="2" charset="-122"/>
              </a:rPr>
              <a:t>汇聚</a:t>
            </a:r>
            <a:endParaRPr kumimoji="0" lang="en-US" altLang="zh-CN" sz="1400" b="1">
              <a:solidFill>
                <a:schemeClr val="tx2"/>
              </a:solidFill>
              <a:ea typeface="宋体" pitchFamily="2" charset="-122"/>
            </a:endParaRPr>
          </a:p>
        </p:txBody>
      </p:sp>
      <p:sp>
        <p:nvSpPr>
          <p:cNvPr id="28693" name="Rectangle 24"/>
          <p:cNvSpPr>
            <a:spLocks noChangeArrowheads="1"/>
          </p:cNvSpPr>
          <p:nvPr>
            <p:custDataLst>
              <p:tags r:id="rId19"/>
            </p:custDataLst>
          </p:nvPr>
        </p:nvSpPr>
        <p:spPr bwMode="gray">
          <a:xfrm>
            <a:off x="3244850" y="3454400"/>
            <a:ext cx="804863"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数据平台</a:t>
            </a:r>
            <a:endParaRPr kumimoji="0" lang="en-US" altLang="zh-CN" sz="1400" b="1">
              <a:solidFill>
                <a:schemeClr val="tx2"/>
              </a:solidFill>
              <a:ea typeface="宋体" pitchFamily="2" charset="-122"/>
            </a:endParaRPr>
          </a:p>
        </p:txBody>
      </p:sp>
      <p:sp>
        <p:nvSpPr>
          <p:cNvPr id="28694" name="Rectangle 25"/>
          <p:cNvSpPr>
            <a:spLocks noChangeArrowheads="1"/>
          </p:cNvSpPr>
          <p:nvPr>
            <p:custDataLst>
              <p:tags r:id="rId20"/>
            </p:custDataLst>
          </p:nvPr>
        </p:nvSpPr>
        <p:spPr bwMode="gray">
          <a:xfrm>
            <a:off x="3251200" y="4892675"/>
            <a:ext cx="793750" cy="215900"/>
          </a:xfrm>
          <a:prstGeom prst="rect">
            <a:avLst/>
          </a:prstGeom>
          <a:noFill/>
          <a:ln w="9525">
            <a:noFill/>
            <a:miter lim="800000"/>
            <a:headEnd/>
            <a:tailEnd/>
          </a:ln>
        </p:spPr>
        <p:txBody>
          <a:bodyPr lIns="3808" tIns="0" rIns="3808" bIns="0" anchor="ctr">
            <a:spAutoFit/>
          </a:bodyPr>
          <a:lstStyle/>
          <a:p>
            <a:pPr defTabSz="895350">
              <a:buClr>
                <a:schemeClr val="tx2"/>
              </a:buClr>
            </a:pPr>
            <a:r>
              <a:rPr kumimoji="0" lang="zh-CN" altLang="en-US" sz="1400" b="1">
                <a:solidFill>
                  <a:schemeClr val="tx2"/>
                </a:solidFill>
                <a:ea typeface="宋体" pitchFamily="2" charset="-122"/>
              </a:rPr>
              <a:t>分析</a:t>
            </a:r>
            <a:endParaRPr kumimoji="0" lang="en-US" altLang="zh-CN" sz="1400" b="1">
              <a:solidFill>
                <a:schemeClr val="tx2"/>
              </a:solidFill>
              <a:ea typeface="宋体" pitchFamily="2" charset="-122"/>
            </a:endParaRPr>
          </a:p>
        </p:txBody>
      </p:sp>
      <p:pic>
        <p:nvPicPr>
          <p:cNvPr id="28695" name="Picture 26" descr="ISO Home"/>
          <p:cNvPicPr>
            <a:picLocks noChangeAspect="1" noChangeArrowheads="1"/>
          </p:cNvPicPr>
          <p:nvPr>
            <p:custDataLst>
              <p:tags r:id="rId21"/>
            </p:custDataLst>
          </p:nvPr>
        </p:nvPicPr>
        <p:blipFill>
          <a:blip r:embed="rId64" cstate="print"/>
          <a:srcRect/>
          <a:stretch>
            <a:fillRect/>
          </a:stretch>
        </p:blipFill>
        <p:spPr bwMode="gray">
          <a:xfrm>
            <a:off x="4179888" y="1863725"/>
            <a:ext cx="368300" cy="317500"/>
          </a:xfrm>
          <a:prstGeom prst="rect">
            <a:avLst/>
          </a:prstGeom>
          <a:noFill/>
          <a:ln w="9525">
            <a:noFill/>
            <a:miter lim="800000"/>
            <a:headEnd/>
            <a:tailEnd/>
          </a:ln>
        </p:spPr>
      </p:pic>
      <p:pic>
        <p:nvPicPr>
          <p:cNvPr id="28696" name="Picture 27" descr="TransUnionLogo"/>
          <p:cNvPicPr>
            <a:picLocks noChangeAspect="1" noChangeArrowheads="1"/>
          </p:cNvPicPr>
          <p:nvPr>
            <p:custDataLst>
              <p:tags r:id="rId22"/>
            </p:custDataLst>
          </p:nvPr>
        </p:nvPicPr>
        <p:blipFill>
          <a:blip r:embed="rId65" cstate="print"/>
          <a:srcRect/>
          <a:stretch>
            <a:fillRect/>
          </a:stretch>
        </p:blipFill>
        <p:spPr bwMode="gray">
          <a:xfrm>
            <a:off x="4694238" y="1781175"/>
            <a:ext cx="361950" cy="371475"/>
          </a:xfrm>
          <a:prstGeom prst="rect">
            <a:avLst/>
          </a:prstGeom>
          <a:noFill/>
          <a:ln w="9525">
            <a:noFill/>
            <a:miter lim="800000"/>
            <a:headEnd/>
            <a:tailEnd/>
          </a:ln>
        </p:spPr>
      </p:pic>
      <p:pic>
        <p:nvPicPr>
          <p:cNvPr id="28697" name="Picture 28" descr="acxiom2"/>
          <p:cNvPicPr>
            <a:picLocks noChangeAspect="1" noChangeArrowheads="1"/>
          </p:cNvPicPr>
          <p:nvPr>
            <p:custDataLst>
              <p:tags r:id="rId23"/>
            </p:custDataLst>
          </p:nvPr>
        </p:nvPicPr>
        <p:blipFill>
          <a:blip r:embed="rId66" cstate="print"/>
          <a:srcRect/>
          <a:stretch>
            <a:fillRect/>
          </a:stretch>
        </p:blipFill>
        <p:spPr bwMode="gray">
          <a:xfrm>
            <a:off x="4224338" y="2297113"/>
            <a:ext cx="485775" cy="252412"/>
          </a:xfrm>
          <a:prstGeom prst="rect">
            <a:avLst/>
          </a:prstGeom>
          <a:noFill/>
          <a:ln w="9525">
            <a:noFill/>
            <a:miter lim="800000"/>
            <a:headEnd/>
            <a:tailEnd/>
          </a:ln>
        </p:spPr>
      </p:pic>
      <p:pic>
        <p:nvPicPr>
          <p:cNvPr id="28698" name="Picture 29"/>
          <p:cNvPicPr>
            <a:picLocks noChangeAspect="1" noChangeArrowheads="1"/>
          </p:cNvPicPr>
          <p:nvPr>
            <p:custDataLst>
              <p:tags r:id="rId24"/>
            </p:custDataLst>
          </p:nvPr>
        </p:nvPicPr>
        <p:blipFill>
          <a:blip r:embed="rId67" cstate="print"/>
          <a:srcRect t="2040" r="4610"/>
          <a:stretch>
            <a:fillRect/>
          </a:stretch>
        </p:blipFill>
        <p:spPr bwMode="gray">
          <a:xfrm>
            <a:off x="4202113" y="3036888"/>
            <a:ext cx="312737" cy="390525"/>
          </a:xfrm>
          <a:prstGeom prst="rect">
            <a:avLst/>
          </a:prstGeom>
          <a:noFill/>
          <a:ln w="9525">
            <a:noFill/>
            <a:miter lim="800000"/>
            <a:headEnd/>
            <a:tailEnd/>
          </a:ln>
        </p:spPr>
      </p:pic>
      <p:pic>
        <p:nvPicPr>
          <p:cNvPr id="28699" name="Picture 30" descr="cloudera"/>
          <p:cNvPicPr>
            <a:picLocks noChangeAspect="1" noChangeArrowheads="1"/>
          </p:cNvPicPr>
          <p:nvPr>
            <p:custDataLst>
              <p:tags r:id="rId25"/>
            </p:custDataLst>
          </p:nvPr>
        </p:nvPicPr>
        <p:blipFill>
          <a:blip r:embed="rId61" cstate="print"/>
          <a:srcRect/>
          <a:stretch>
            <a:fillRect/>
          </a:stretch>
        </p:blipFill>
        <p:spPr bwMode="gray">
          <a:xfrm>
            <a:off x="4232275" y="3706813"/>
            <a:ext cx="814388" cy="298450"/>
          </a:xfrm>
          <a:prstGeom prst="rect">
            <a:avLst/>
          </a:prstGeom>
          <a:noFill/>
          <a:ln w="9525">
            <a:noFill/>
            <a:miter lim="800000"/>
            <a:headEnd/>
            <a:tailEnd/>
          </a:ln>
        </p:spPr>
      </p:pic>
      <p:pic>
        <p:nvPicPr>
          <p:cNvPr id="28700" name="Picture 31" descr="datameer"/>
          <p:cNvPicPr>
            <a:picLocks noChangeAspect="1" noChangeArrowheads="1"/>
          </p:cNvPicPr>
          <p:nvPr>
            <p:custDataLst>
              <p:tags r:id="rId26"/>
            </p:custDataLst>
          </p:nvPr>
        </p:nvPicPr>
        <p:blipFill>
          <a:blip r:embed="rId62" cstate="print"/>
          <a:srcRect/>
          <a:stretch>
            <a:fillRect/>
          </a:stretch>
        </p:blipFill>
        <p:spPr bwMode="gray">
          <a:xfrm>
            <a:off x="4168775" y="3979863"/>
            <a:ext cx="885825" cy="242887"/>
          </a:xfrm>
          <a:prstGeom prst="rect">
            <a:avLst/>
          </a:prstGeom>
          <a:noFill/>
          <a:ln w="9525">
            <a:noFill/>
            <a:miter lim="800000"/>
            <a:headEnd/>
            <a:tailEnd/>
          </a:ln>
        </p:spPr>
      </p:pic>
      <p:pic>
        <p:nvPicPr>
          <p:cNvPr id="28701" name="Picture 32" descr="aster-data-logo"/>
          <p:cNvPicPr>
            <a:picLocks noChangeAspect="1" noChangeArrowheads="1"/>
          </p:cNvPicPr>
          <p:nvPr>
            <p:custDataLst>
              <p:tags r:id="rId27"/>
            </p:custDataLst>
          </p:nvPr>
        </p:nvPicPr>
        <p:blipFill>
          <a:blip r:embed="rId68" cstate="print"/>
          <a:srcRect/>
          <a:stretch>
            <a:fillRect/>
          </a:stretch>
        </p:blipFill>
        <p:spPr bwMode="gray">
          <a:xfrm>
            <a:off x="4689475" y="3341688"/>
            <a:ext cx="457200" cy="379412"/>
          </a:xfrm>
          <a:prstGeom prst="rect">
            <a:avLst/>
          </a:prstGeom>
          <a:noFill/>
          <a:ln w="9525">
            <a:noFill/>
            <a:miter lim="800000"/>
            <a:headEnd/>
            <a:tailEnd/>
          </a:ln>
        </p:spPr>
      </p:pic>
      <p:pic>
        <p:nvPicPr>
          <p:cNvPr id="28702" name="Picture 33" descr="IBM"/>
          <p:cNvPicPr>
            <a:picLocks noChangeAspect="1" noChangeArrowheads="1"/>
          </p:cNvPicPr>
          <p:nvPr>
            <p:custDataLst>
              <p:tags r:id="rId28"/>
            </p:custDataLst>
          </p:nvPr>
        </p:nvPicPr>
        <p:blipFill>
          <a:blip r:embed="rId69" cstate="print"/>
          <a:srcRect/>
          <a:stretch>
            <a:fillRect/>
          </a:stretch>
        </p:blipFill>
        <p:spPr bwMode="gray">
          <a:xfrm>
            <a:off x="4587875" y="3049588"/>
            <a:ext cx="515938" cy="319087"/>
          </a:xfrm>
          <a:prstGeom prst="rect">
            <a:avLst/>
          </a:prstGeom>
          <a:noFill/>
          <a:ln w="9525">
            <a:noFill/>
            <a:miter lim="800000"/>
            <a:headEnd/>
            <a:tailEnd/>
          </a:ln>
        </p:spPr>
      </p:pic>
      <p:pic>
        <p:nvPicPr>
          <p:cNvPr id="28703" name="Picture 34" descr="SAP"/>
          <p:cNvPicPr>
            <a:picLocks noChangeAspect="1" noChangeArrowheads="1"/>
          </p:cNvPicPr>
          <p:nvPr>
            <p:custDataLst>
              <p:tags r:id="rId29"/>
            </p:custDataLst>
          </p:nvPr>
        </p:nvPicPr>
        <p:blipFill>
          <a:blip r:embed="rId70" cstate="print"/>
          <a:srcRect/>
          <a:stretch>
            <a:fillRect/>
          </a:stretch>
        </p:blipFill>
        <p:spPr bwMode="gray">
          <a:xfrm>
            <a:off x="4213225" y="3413125"/>
            <a:ext cx="466725" cy="284163"/>
          </a:xfrm>
          <a:prstGeom prst="rect">
            <a:avLst/>
          </a:prstGeom>
          <a:noFill/>
          <a:ln w="9525">
            <a:noFill/>
            <a:miter lim="800000"/>
            <a:headEnd/>
            <a:tailEnd/>
          </a:ln>
        </p:spPr>
      </p:pic>
      <p:sp>
        <p:nvSpPr>
          <p:cNvPr id="28704" name="Line 35"/>
          <p:cNvSpPr>
            <a:spLocks noChangeShapeType="1"/>
          </p:cNvSpPr>
          <p:nvPr>
            <p:custDataLst>
              <p:tags r:id="rId30"/>
            </p:custDataLst>
          </p:nvPr>
        </p:nvSpPr>
        <p:spPr bwMode="gray">
          <a:xfrm>
            <a:off x="4135438" y="29067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5" name="Line 36"/>
          <p:cNvSpPr>
            <a:spLocks noChangeShapeType="1"/>
          </p:cNvSpPr>
          <p:nvPr>
            <p:custDataLst>
              <p:tags r:id="rId31"/>
            </p:custDataLst>
          </p:nvPr>
        </p:nvSpPr>
        <p:spPr bwMode="gray">
          <a:xfrm>
            <a:off x="4135438" y="4252913"/>
            <a:ext cx="965200" cy="0"/>
          </a:xfrm>
          <a:prstGeom prst="line">
            <a:avLst/>
          </a:prstGeom>
          <a:noFill/>
          <a:ln w="19050">
            <a:solidFill>
              <a:srgbClr val="808080"/>
            </a:solidFill>
            <a:prstDash val="sysDot"/>
            <a:round/>
            <a:headEnd/>
            <a:tailEnd/>
          </a:ln>
        </p:spPr>
        <p:txBody>
          <a:bodyPr/>
          <a:lstStyle/>
          <a:p>
            <a:endParaRPr lang="zh-CN" altLang="en-US"/>
          </a:p>
        </p:txBody>
      </p:sp>
      <p:sp>
        <p:nvSpPr>
          <p:cNvPr id="28706" name="Line 37"/>
          <p:cNvSpPr>
            <a:spLocks noChangeShapeType="1"/>
          </p:cNvSpPr>
          <p:nvPr>
            <p:custDataLst>
              <p:tags r:id="rId32"/>
            </p:custDataLst>
          </p:nvPr>
        </p:nvSpPr>
        <p:spPr bwMode="gray">
          <a:xfrm flipH="1">
            <a:off x="5580112" y="1508125"/>
            <a:ext cx="6301" cy="4657179"/>
          </a:xfrm>
          <a:prstGeom prst="line">
            <a:avLst/>
          </a:prstGeom>
          <a:noFill/>
          <a:ln w="19050">
            <a:solidFill>
              <a:schemeClr val="tx2"/>
            </a:solidFill>
            <a:round/>
            <a:headEnd type="triangle" w="med" len="med"/>
            <a:tailEnd type="triangle" w="med" len="med"/>
          </a:ln>
        </p:spPr>
        <p:txBody>
          <a:bodyPr/>
          <a:lstStyle/>
          <a:p>
            <a:endParaRPr lang="zh-CN" altLang="en-US"/>
          </a:p>
        </p:txBody>
      </p:sp>
      <p:pic>
        <p:nvPicPr>
          <p:cNvPr id="28707" name="Picture 38" descr="lexisnexis"/>
          <p:cNvPicPr>
            <a:picLocks noChangeAspect="1" noChangeArrowheads="1"/>
          </p:cNvPicPr>
          <p:nvPr>
            <p:custDataLst>
              <p:tags r:id="rId33"/>
            </p:custDataLst>
          </p:nvPr>
        </p:nvPicPr>
        <p:blipFill>
          <a:blip r:embed="rId59" cstate="print"/>
          <a:srcRect/>
          <a:stretch>
            <a:fillRect/>
          </a:stretch>
        </p:blipFill>
        <p:spPr bwMode="gray">
          <a:xfrm>
            <a:off x="5291138" y="2987675"/>
            <a:ext cx="592137" cy="836613"/>
          </a:xfrm>
          <a:prstGeom prst="rect">
            <a:avLst/>
          </a:prstGeom>
          <a:noFill/>
          <a:ln w="9525">
            <a:noFill/>
            <a:miter lim="800000"/>
            <a:headEnd/>
            <a:tailEnd/>
          </a:ln>
        </p:spPr>
      </p:pic>
      <p:pic>
        <p:nvPicPr>
          <p:cNvPr id="28708" name="Picture 39" descr="thompson_reuters_logo05142010"/>
          <p:cNvPicPr>
            <a:picLocks noChangeAspect="1" noChangeArrowheads="1"/>
          </p:cNvPicPr>
          <p:nvPr>
            <p:custDataLst>
              <p:tags r:id="rId34"/>
            </p:custDataLst>
          </p:nvPr>
        </p:nvPicPr>
        <p:blipFill>
          <a:blip r:embed="rId71" cstate="print"/>
          <a:srcRect/>
          <a:stretch>
            <a:fillRect/>
          </a:stretch>
        </p:blipFill>
        <p:spPr bwMode="gray">
          <a:xfrm>
            <a:off x="5238750" y="3894138"/>
            <a:ext cx="696913" cy="474662"/>
          </a:xfrm>
          <a:prstGeom prst="rect">
            <a:avLst/>
          </a:prstGeom>
          <a:noFill/>
          <a:ln w="9525">
            <a:noFill/>
            <a:miter lim="800000"/>
            <a:headEnd/>
            <a:tailEnd/>
          </a:ln>
        </p:spPr>
      </p:pic>
      <p:pic>
        <p:nvPicPr>
          <p:cNvPr id="28709" name="Picture 40" descr="mahout-logo-100"/>
          <p:cNvPicPr>
            <a:picLocks noChangeAspect="1" noChangeArrowheads="1"/>
          </p:cNvPicPr>
          <p:nvPr>
            <p:custDataLst>
              <p:tags r:id="rId35"/>
            </p:custDataLst>
          </p:nvPr>
        </p:nvPicPr>
        <p:blipFill>
          <a:blip r:embed="rId72" cstate="print"/>
          <a:srcRect/>
          <a:stretch>
            <a:fillRect/>
          </a:stretch>
        </p:blipFill>
        <p:spPr bwMode="gray">
          <a:xfrm>
            <a:off x="4164013" y="4806950"/>
            <a:ext cx="885825" cy="431800"/>
          </a:xfrm>
          <a:prstGeom prst="rect">
            <a:avLst/>
          </a:prstGeom>
          <a:noFill/>
          <a:ln w="9525">
            <a:noFill/>
            <a:miter lim="800000"/>
            <a:headEnd/>
            <a:tailEnd/>
          </a:ln>
        </p:spPr>
      </p:pic>
      <p:grpSp>
        <p:nvGrpSpPr>
          <p:cNvPr id="3" name="Group 61"/>
          <p:cNvGrpSpPr>
            <a:grpSpLocks/>
          </p:cNvGrpSpPr>
          <p:nvPr/>
        </p:nvGrpSpPr>
        <p:grpSpPr bwMode="auto">
          <a:xfrm>
            <a:off x="3111500" y="977900"/>
            <a:ext cx="2876550" cy="450850"/>
            <a:chOff x="1852" y="574"/>
            <a:chExt cx="1812" cy="218"/>
          </a:xfrm>
        </p:grpSpPr>
        <p:sp>
          <p:nvSpPr>
            <p:cNvPr id="28730" name="Rectangle 41"/>
            <p:cNvSpPr>
              <a:spLocks noChangeArrowheads="1"/>
            </p:cNvSpPr>
            <p:nvPr>
              <p:custDataLst>
                <p:tags r:id="rId53"/>
              </p:custDataLst>
            </p:nvPr>
          </p:nvSpPr>
          <p:spPr bwMode="gray">
            <a:xfrm>
              <a:off x="1852" y="574"/>
              <a:ext cx="1812" cy="218"/>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31" name="Rectangle 42"/>
            <p:cNvSpPr>
              <a:spLocks noChangeArrowheads="1"/>
            </p:cNvSpPr>
            <p:nvPr>
              <p:custDataLst>
                <p:tags r:id="rId54"/>
              </p:custDataLst>
            </p:nvPr>
          </p:nvSpPr>
          <p:spPr bwMode="gray">
            <a:xfrm>
              <a:off x="1852" y="574"/>
              <a:ext cx="1812" cy="218"/>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不同范围的服务</a:t>
              </a:r>
              <a:endParaRPr kumimoji="0" lang="en-US" altLang="zh-CN" b="1">
                <a:solidFill>
                  <a:schemeClr val="tx2"/>
                </a:solidFill>
                <a:ea typeface="宋体" pitchFamily="2" charset="-122"/>
              </a:endParaRPr>
            </a:p>
          </p:txBody>
        </p:sp>
      </p:grpSp>
      <p:sp>
        <p:nvSpPr>
          <p:cNvPr id="28711" name="Rectangle 43"/>
          <p:cNvSpPr>
            <a:spLocks noChangeArrowheads="1"/>
          </p:cNvSpPr>
          <p:nvPr>
            <p:custDataLst>
              <p:tags r:id="rId36"/>
            </p:custDataLst>
          </p:nvPr>
        </p:nvSpPr>
        <p:spPr bwMode="gray">
          <a:xfrm>
            <a:off x="6065838" y="977900"/>
            <a:ext cx="2876550" cy="5187403"/>
          </a:xfrm>
          <a:prstGeom prst="rect">
            <a:avLst/>
          </a:prstGeom>
          <a:solidFill>
            <a:schemeClr val="bg1"/>
          </a:solidFill>
          <a:ln w="19050">
            <a:solidFill>
              <a:schemeClr val="accent1"/>
            </a:solidFill>
            <a:miter lim="800000"/>
            <a:headEnd/>
            <a:tailEnd/>
          </a:ln>
        </p:spPr>
        <p:txBody>
          <a:bodyPr wrap="none" anchor="ctr"/>
          <a:lstStyle/>
          <a:p>
            <a:endParaRPr kumimoji="0" lang="zh-CN" altLang="en-US">
              <a:ea typeface="宋体" pitchFamily="2" charset="-122"/>
            </a:endParaRPr>
          </a:p>
        </p:txBody>
      </p:sp>
      <p:sp>
        <p:nvSpPr>
          <p:cNvPr id="28712" name="Rectangle 44"/>
          <p:cNvSpPr>
            <a:spLocks noChangeArrowheads="1"/>
          </p:cNvSpPr>
          <p:nvPr>
            <p:custDataLst>
              <p:tags r:id="rId37"/>
            </p:custDataLst>
          </p:nvPr>
        </p:nvSpPr>
        <p:spPr bwMode="gray">
          <a:xfrm>
            <a:off x="6215063" y="1508125"/>
            <a:ext cx="2528887" cy="430213"/>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a:ea typeface="宋体" pitchFamily="2" charset="-122"/>
              </a:rPr>
              <a:t>传统交付模式 </a:t>
            </a:r>
            <a:r>
              <a:rPr kumimoji="0" lang="en-US" altLang="zh-CN" sz="1400">
                <a:ea typeface="宋体" pitchFamily="2" charset="-122"/>
              </a:rPr>
              <a:t>- </a:t>
            </a:r>
            <a:r>
              <a:rPr kumimoji="0" lang="zh-CN" altLang="en-US" sz="1400">
                <a:ea typeface="宋体" pitchFamily="2" charset="-122"/>
              </a:rPr>
              <a:t>单片或基于设备的解决方案</a:t>
            </a:r>
            <a:endParaRPr kumimoji="0" lang="en-US" altLang="zh-CN" sz="1400" b="1">
              <a:ea typeface="宋体" pitchFamily="2" charset="-122"/>
            </a:endParaRPr>
          </a:p>
        </p:txBody>
      </p:sp>
      <p:sp>
        <p:nvSpPr>
          <p:cNvPr id="28713" name="Line 45"/>
          <p:cNvSpPr>
            <a:spLocks noChangeShapeType="1"/>
          </p:cNvSpPr>
          <p:nvPr>
            <p:custDataLst>
              <p:tags r:id="rId38"/>
            </p:custDataLst>
          </p:nvPr>
        </p:nvSpPr>
        <p:spPr bwMode="gray">
          <a:xfrm>
            <a:off x="6215063" y="2651125"/>
            <a:ext cx="2546350" cy="0"/>
          </a:xfrm>
          <a:prstGeom prst="line">
            <a:avLst/>
          </a:prstGeom>
          <a:noFill/>
          <a:ln w="19050">
            <a:solidFill>
              <a:srgbClr val="808080"/>
            </a:solidFill>
            <a:prstDash val="sysDot"/>
            <a:round/>
            <a:headEnd/>
            <a:tailEnd/>
          </a:ln>
        </p:spPr>
        <p:txBody>
          <a:bodyPr/>
          <a:lstStyle/>
          <a:p>
            <a:endParaRPr lang="zh-CN" altLang="en-US"/>
          </a:p>
        </p:txBody>
      </p:sp>
      <p:sp>
        <p:nvSpPr>
          <p:cNvPr id="28714" name="Rectangle 46"/>
          <p:cNvSpPr>
            <a:spLocks noChangeArrowheads="1"/>
          </p:cNvSpPr>
          <p:nvPr>
            <p:custDataLst>
              <p:tags r:id="rId39"/>
            </p:custDataLst>
          </p:nvPr>
        </p:nvSpPr>
        <p:spPr bwMode="gray">
          <a:xfrm>
            <a:off x="6215063" y="2744788"/>
            <a:ext cx="2570162" cy="646112"/>
          </a:xfrm>
          <a:prstGeom prst="rect">
            <a:avLst/>
          </a:prstGeom>
          <a:noFill/>
          <a:ln w="9525">
            <a:noFill/>
            <a:miter lim="800000"/>
            <a:headEnd/>
            <a:tailEnd/>
          </a:ln>
        </p:spPr>
        <p:txBody>
          <a:bodyPr lIns="0" tIns="0" rIns="0" bIns="0">
            <a:spAutoFit/>
          </a:bodyPr>
          <a:lstStyle/>
          <a:p>
            <a:pPr marL="193675" lvl="1" indent="-192088" defTabSz="895350">
              <a:spcBef>
                <a:spcPct val="50000"/>
              </a:spcBef>
              <a:buClr>
                <a:schemeClr val="tx2"/>
              </a:buClr>
              <a:buSzPct val="125000"/>
              <a:buFont typeface="Arial" pitchFamily="34" charset="0"/>
              <a:buChar char="▪"/>
            </a:pPr>
            <a:r>
              <a:rPr kumimoji="0" lang="zh-CN" altLang="en-US" sz="1400" b="1">
                <a:solidFill>
                  <a:schemeClr val="tx2"/>
                </a:solidFill>
                <a:ea typeface="宋体" pitchFamily="2" charset="-122"/>
              </a:rPr>
              <a:t>云</a:t>
            </a:r>
            <a:r>
              <a:rPr kumimoji="0" lang="en-US" altLang="zh-CN" sz="1400" b="1">
                <a:solidFill>
                  <a:schemeClr val="tx2"/>
                </a:solidFill>
                <a:ea typeface="宋体" pitchFamily="2" charset="-122"/>
              </a:rPr>
              <a:t>:</a:t>
            </a:r>
            <a:r>
              <a:rPr kumimoji="0" lang="en-US" altLang="zh-CN" sz="1400">
                <a:ea typeface="宋体" pitchFamily="2" charset="-122"/>
              </a:rPr>
              <a:t> </a:t>
            </a:r>
            <a:r>
              <a:rPr kumimoji="0" lang="zh-CN" altLang="en-US" sz="1400">
                <a:ea typeface="宋体" pitchFamily="2" charset="-122"/>
              </a:rPr>
              <a:t>能够充分利用物理设施的弹性，以实现处理快速增长数据的能力</a:t>
            </a:r>
            <a:endParaRPr kumimoji="0" lang="en-US" altLang="zh-CN" sz="1400">
              <a:ea typeface="宋体" pitchFamily="2" charset="-122"/>
            </a:endParaRPr>
          </a:p>
        </p:txBody>
      </p:sp>
      <p:pic>
        <p:nvPicPr>
          <p:cNvPr id="28715" name="Picture 47" descr="logo"/>
          <p:cNvPicPr>
            <a:picLocks noChangeAspect="1" noChangeArrowheads="1"/>
          </p:cNvPicPr>
          <p:nvPr>
            <p:custDataLst>
              <p:tags r:id="rId40"/>
            </p:custDataLst>
          </p:nvPr>
        </p:nvPicPr>
        <p:blipFill>
          <a:blip r:embed="rId73" cstate="print"/>
          <a:srcRect/>
          <a:stretch>
            <a:fillRect/>
          </a:stretch>
        </p:blipFill>
        <p:spPr bwMode="gray">
          <a:xfrm>
            <a:off x="6297613" y="3649663"/>
            <a:ext cx="1414462" cy="404812"/>
          </a:xfrm>
          <a:prstGeom prst="rect">
            <a:avLst/>
          </a:prstGeom>
          <a:noFill/>
          <a:ln w="9525">
            <a:noFill/>
            <a:miter lim="800000"/>
            <a:headEnd/>
            <a:tailEnd/>
          </a:ln>
        </p:spPr>
      </p:pic>
      <p:grpSp>
        <p:nvGrpSpPr>
          <p:cNvPr id="4" name="Group 48"/>
          <p:cNvGrpSpPr>
            <a:grpSpLocks/>
          </p:cNvGrpSpPr>
          <p:nvPr/>
        </p:nvGrpSpPr>
        <p:grpSpPr bwMode="auto">
          <a:xfrm>
            <a:off x="6084888" y="4508500"/>
            <a:ext cx="2809875" cy="1492250"/>
            <a:chOff x="3766" y="2743"/>
            <a:chExt cx="1770" cy="805"/>
          </a:xfrm>
        </p:grpSpPr>
        <p:pic>
          <p:nvPicPr>
            <p:cNvPr id="28728" name="Picture 49" descr="Ausriss-gross"/>
            <p:cNvPicPr>
              <a:picLocks noChangeAspect="1" noChangeArrowheads="1"/>
            </p:cNvPicPr>
            <p:nvPr>
              <p:custDataLst>
                <p:tags r:id="rId51"/>
              </p:custDataLst>
            </p:nvPr>
          </p:nvPicPr>
          <p:blipFill>
            <a:blip r:embed="rId74" cstate="print"/>
            <a:srcRect/>
            <a:stretch>
              <a:fillRect/>
            </a:stretch>
          </p:blipFill>
          <p:spPr bwMode="gray">
            <a:xfrm>
              <a:off x="3766" y="2743"/>
              <a:ext cx="1770" cy="805"/>
            </a:xfrm>
            <a:prstGeom prst="rect">
              <a:avLst/>
            </a:prstGeom>
            <a:noFill/>
            <a:ln w="9525">
              <a:noFill/>
              <a:miter lim="800000"/>
              <a:headEnd/>
              <a:tailEnd/>
            </a:ln>
          </p:spPr>
        </p:pic>
        <p:sp>
          <p:nvSpPr>
            <p:cNvPr id="28729" name="Rectangle 50"/>
            <p:cNvSpPr>
              <a:spLocks noChangeArrowheads="1"/>
            </p:cNvSpPr>
            <p:nvPr>
              <p:custDataLst>
                <p:tags r:id="rId52"/>
              </p:custDataLst>
            </p:nvPr>
          </p:nvSpPr>
          <p:spPr bwMode="gray">
            <a:xfrm>
              <a:off x="3832" y="2810"/>
              <a:ext cx="1639" cy="543"/>
            </a:xfrm>
            <a:prstGeom prst="rect">
              <a:avLst/>
            </a:prstGeom>
            <a:noFill/>
            <a:ln w="9525">
              <a:noFill/>
              <a:miter lim="800000"/>
              <a:headEnd/>
              <a:tailEnd/>
            </a:ln>
          </p:spPr>
          <p:txBody>
            <a:bodyPr lIns="0" tIns="0" rIns="0" bIns="0">
              <a:spAutoFit/>
            </a:bodyPr>
            <a:lstStyle/>
            <a:p>
              <a:pPr defTabSz="895350">
                <a:buClr>
                  <a:schemeClr val="tx2"/>
                </a:buClr>
              </a:pPr>
              <a:r>
                <a:rPr kumimoji="0" lang="zh-CN" altLang="en-US" sz="1400">
                  <a:ea typeface="宋体" pitchFamily="2" charset="-122"/>
                </a:rPr>
                <a:t>“数据库将演变成一个虚拟的，基于云计算，超级可扩展的分布式平台。”</a:t>
              </a:r>
              <a:endParaRPr kumimoji="0" lang="en-US" altLang="zh-CN" sz="1400">
                <a:ea typeface="宋体" pitchFamily="2" charset="-122"/>
              </a:endParaRPr>
            </a:p>
            <a:p>
              <a:pPr defTabSz="895350">
                <a:buClr>
                  <a:schemeClr val="tx2"/>
                </a:buClr>
              </a:pPr>
              <a:r>
                <a:rPr kumimoji="0" lang="en-US" altLang="zh-CN" sz="1400">
                  <a:ea typeface="宋体" pitchFamily="2" charset="-122"/>
                </a:rPr>
                <a:t>- Forrester analyst Jim Kobielus</a:t>
              </a:r>
              <a:endParaRPr kumimoji="0" lang="en-US" altLang="zh-CN" sz="1400" i="1">
                <a:ea typeface="宋体" pitchFamily="2" charset="-122"/>
              </a:endParaRPr>
            </a:p>
          </p:txBody>
        </p:sp>
      </p:grpSp>
      <p:pic>
        <p:nvPicPr>
          <p:cNvPr id="28717" name="Picture 51" descr="GDfinallogo"/>
          <p:cNvPicPr>
            <a:picLocks noChangeAspect="1" noChangeArrowheads="1"/>
          </p:cNvPicPr>
          <p:nvPr>
            <p:custDataLst>
              <p:tags r:id="rId41"/>
            </p:custDataLst>
          </p:nvPr>
        </p:nvPicPr>
        <p:blipFill>
          <a:blip r:embed="rId75" cstate="print"/>
          <a:srcRect/>
          <a:stretch>
            <a:fillRect/>
          </a:stretch>
        </p:blipFill>
        <p:spPr bwMode="gray">
          <a:xfrm>
            <a:off x="7483475" y="4143375"/>
            <a:ext cx="1196975" cy="269875"/>
          </a:xfrm>
          <a:prstGeom prst="rect">
            <a:avLst/>
          </a:prstGeom>
          <a:noFill/>
          <a:ln w="9525">
            <a:noFill/>
            <a:miter lim="800000"/>
            <a:headEnd/>
            <a:tailEnd/>
          </a:ln>
        </p:spPr>
      </p:pic>
      <p:pic>
        <p:nvPicPr>
          <p:cNvPr id="28718" name="Picture 52" descr="Rosslyn-Analytics-small"/>
          <p:cNvPicPr>
            <a:picLocks noChangeAspect="1" noChangeArrowheads="1"/>
          </p:cNvPicPr>
          <p:nvPr>
            <p:custDataLst>
              <p:tags r:id="rId42"/>
            </p:custDataLst>
          </p:nvPr>
        </p:nvPicPr>
        <p:blipFill>
          <a:blip r:embed="rId76" cstate="print"/>
          <a:srcRect/>
          <a:stretch>
            <a:fillRect/>
          </a:stretch>
        </p:blipFill>
        <p:spPr bwMode="gray">
          <a:xfrm>
            <a:off x="7829550" y="3609975"/>
            <a:ext cx="850900" cy="474663"/>
          </a:xfrm>
          <a:prstGeom prst="rect">
            <a:avLst/>
          </a:prstGeom>
          <a:noFill/>
          <a:ln w="9525">
            <a:noFill/>
            <a:miter lim="800000"/>
            <a:headEnd/>
            <a:tailEnd/>
          </a:ln>
        </p:spPr>
      </p:pic>
      <p:pic>
        <p:nvPicPr>
          <p:cNvPr id="28719" name="Picture 53" descr="Pervasive Corporate Site"/>
          <p:cNvPicPr>
            <a:picLocks noChangeAspect="1" noChangeArrowheads="1"/>
          </p:cNvPicPr>
          <p:nvPr>
            <p:custDataLst>
              <p:tags r:id="rId43"/>
            </p:custDataLst>
          </p:nvPr>
        </p:nvPicPr>
        <p:blipFill>
          <a:blip r:embed="rId77" cstate="print"/>
          <a:srcRect/>
          <a:stretch>
            <a:fillRect/>
          </a:stretch>
        </p:blipFill>
        <p:spPr bwMode="gray">
          <a:xfrm>
            <a:off x="6340475" y="4127500"/>
            <a:ext cx="977900" cy="312738"/>
          </a:xfrm>
          <a:prstGeom prst="rect">
            <a:avLst/>
          </a:prstGeom>
          <a:noFill/>
          <a:ln w="9525">
            <a:noFill/>
            <a:miter lim="800000"/>
            <a:headEnd/>
            <a:tailEnd/>
          </a:ln>
        </p:spPr>
      </p:pic>
      <p:pic>
        <p:nvPicPr>
          <p:cNvPr id="28720" name="Picture 54" descr="613TeradataLogo"/>
          <p:cNvPicPr>
            <a:picLocks noChangeAspect="1" noChangeArrowheads="1"/>
          </p:cNvPicPr>
          <p:nvPr>
            <p:custDataLst>
              <p:tags r:id="rId44"/>
            </p:custDataLst>
          </p:nvPr>
        </p:nvPicPr>
        <p:blipFill>
          <a:blip r:embed="rId58" cstate="print"/>
          <a:srcRect/>
          <a:stretch>
            <a:fillRect/>
          </a:stretch>
        </p:blipFill>
        <p:spPr bwMode="gray">
          <a:xfrm>
            <a:off x="6216650" y="2279650"/>
            <a:ext cx="788988" cy="323850"/>
          </a:xfrm>
          <a:prstGeom prst="rect">
            <a:avLst/>
          </a:prstGeom>
          <a:noFill/>
          <a:ln w="9525">
            <a:noFill/>
            <a:miter lim="800000"/>
            <a:headEnd/>
            <a:tailEnd/>
          </a:ln>
        </p:spPr>
      </p:pic>
      <p:pic>
        <p:nvPicPr>
          <p:cNvPr id="28721" name="Picture 55" descr="NetezzaFullLogo"/>
          <p:cNvPicPr>
            <a:picLocks noChangeAspect="1" noChangeArrowheads="1"/>
          </p:cNvPicPr>
          <p:nvPr>
            <p:custDataLst>
              <p:tags r:id="rId45"/>
            </p:custDataLst>
          </p:nvPr>
        </p:nvPicPr>
        <p:blipFill>
          <a:blip r:embed="rId60" cstate="print"/>
          <a:srcRect/>
          <a:stretch>
            <a:fillRect/>
          </a:stretch>
        </p:blipFill>
        <p:spPr bwMode="gray">
          <a:xfrm>
            <a:off x="7318375" y="2216150"/>
            <a:ext cx="1425575" cy="395288"/>
          </a:xfrm>
          <a:prstGeom prst="rect">
            <a:avLst/>
          </a:prstGeom>
          <a:noFill/>
          <a:ln w="9525">
            <a:noFill/>
            <a:miter lim="800000"/>
            <a:headEnd/>
            <a:tailEnd/>
          </a:ln>
        </p:spPr>
      </p:pic>
      <p:grpSp>
        <p:nvGrpSpPr>
          <p:cNvPr id="5" name="Group 56"/>
          <p:cNvGrpSpPr>
            <a:grpSpLocks/>
          </p:cNvGrpSpPr>
          <p:nvPr>
            <p:custDataLst>
              <p:tags r:id="rId46"/>
            </p:custDataLst>
          </p:nvPr>
        </p:nvGrpSpPr>
        <p:grpSpPr bwMode="auto">
          <a:xfrm>
            <a:off x="6065838" y="977900"/>
            <a:ext cx="2876550" cy="450850"/>
            <a:chOff x="1240" y="1968"/>
            <a:chExt cx="960" cy="960"/>
          </a:xfrm>
        </p:grpSpPr>
        <p:sp>
          <p:nvSpPr>
            <p:cNvPr id="28726" name="Rectangle 57"/>
            <p:cNvSpPr>
              <a:spLocks noChangeArrowheads="1"/>
            </p:cNvSpPr>
            <p:nvPr>
              <p:custDataLst>
                <p:tags r:id="rId49"/>
              </p:custDataLst>
            </p:nvPr>
          </p:nvSpPr>
          <p:spPr bwMode="gray">
            <a:xfrm>
              <a:off x="1240" y="1968"/>
              <a:ext cx="960" cy="960"/>
            </a:xfrm>
            <a:prstGeom prst="rect">
              <a:avLst/>
            </a:prstGeom>
            <a:solidFill>
              <a:schemeClr val="accent1"/>
            </a:solidFill>
            <a:ln w="9525">
              <a:noFill/>
              <a:miter lim="800000"/>
              <a:headEnd/>
              <a:tailEnd/>
            </a:ln>
          </p:spPr>
          <p:txBody>
            <a:bodyPr wrap="none" anchor="ctr"/>
            <a:lstStyle/>
            <a:p>
              <a:endParaRPr kumimoji="0" lang="zh-CN" altLang="en-US">
                <a:ea typeface="宋体" pitchFamily="2" charset="-122"/>
              </a:endParaRPr>
            </a:p>
          </p:txBody>
        </p:sp>
        <p:sp>
          <p:nvSpPr>
            <p:cNvPr id="28727" name="Rectangle 58"/>
            <p:cNvSpPr>
              <a:spLocks noChangeArrowheads="1"/>
            </p:cNvSpPr>
            <p:nvPr>
              <p:custDataLst>
                <p:tags r:id="rId50"/>
              </p:custDataLst>
            </p:nvPr>
          </p:nvSpPr>
          <p:spPr bwMode="gray">
            <a:xfrm>
              <a:off x="1240" y="1968"/>
              <a:ext cx="960" cy="960"/>
            </a:xfrm>
            <a:prstGeom prst="rect">
              <a:avLst/>
            </a:prstGeom>
            <a:noFill/>
            <a:ln w="9525">
              <a:noFill/>
              <a:miter lim="800000"/>
              <a:headEnd/>
              <a:tailEnd/>
            </a:ln>
          </p:spPr>
          <p:txBody>
            <a:bodyPr lIns="62230" tIns="0" rIns="62230" bIns="0" anchor="ctr"/>
            <a:lstStyle/>
            <a:p>
              <a:pPr defTabSz="895350">
                <a:buClr>
                  <a:schemeClr val="tx2"/>
                </a:buClr>
              </a:pPr>
              <a:r>
                <a:rPr kumimoji="0" lang="zh-CN" altLang="en-US" b="1">
                  <a:solidFill>
                    <a:schemeClr val="tx2"/>
                  </a:solidFill>
                  <a:ea typeface="宋体" pitchFamily="2" charset="-122"/>
                </a:rPr>
                <a:t>新的传输方案</a:t>
              </a:r>
              <a:endParaRPr kumimoji="0" lang="en-US" altLang="zh-CN" b="1">
                <a:solidFill>
                  <a:schemeClr val="tx2"/>
                </a:solidFill>
                <a:ea typeface="宋体" pitchFamily="2" charset="-122"/>
              </a:endParaRPr>
            </a:p>
          </p:txBody>
        </p:sp>
      </p:grpSp>
      <p:pic>
        <p:nvPicPr>
          <p:cNvPr id="28723" name="Picture 59" descr="aster-data-logo"/>
          <p:cNvPicPr>
            <a:picLocks noChangeAspect="1" noChangeArrowheads="1"/>
          </p:cNvPicPr>
          <p:nvPr>
            <p:custDataLst>
              <p:tags r:id="rId47"/>
            </p:custDataLst>
          </p:nvPr>
        </p:nvPicPr>
        <p:blipFill>
          <a:blip r:embed="rId68" cstate="print"/>
          <a:srcRect/>
          <a:stretch>
            <a:fillRect/>
          </a:stretch>
        </p:blipFill>
        <p:spPr bwMode="gray">
          <a:xfrm>
            <a:off x="2522538" y="3197225"/>
            <a:ext cx="455612" cy="379413"/>
          </a:xfrm>
          <a:prstGeom prst="rect">
            <a:avLst/>
          </a:prstGeom>
          <a:noFill/>
          <a:ln w="9525">
            <a:noFill/>
            <a:miter lim="800000"/>
            <a:headEnd/>
            <a:tailEnd/>
          </a:ln>
        </p:spPr>
      </p:pic>
      <p:pic>
        <p:nvPicPr>
          <p:cNvPr id="28724" name="Picture 60"/>
          <p:cNvPicPr>
            <a:picLocks noChangeAspect="1" noChangeArrowheads="1"/>
          </p:cNvPicPr>
          <p:nvPr>
            <p:custDataLst>
              <p:tags r:id="rId48"/>
            </p:custDataLst>
          </p:nvPr>
        </p:nvPicPr>
        <p:blipFill>
          <a:blip r:embed="rId67" cstate="print"/>
          <a:srcRect t="2040" r="4610"/>
          <a:stretch>
            <a:fillRect/>
          </a:stretch>
        </p:blipFill>
        <p:spPr bwMode="gray">
          <a:xfrm>
            <a:off x="2593975" y="2549525"/>
            <a:ext cx="312738" cy="393700"/>
          </a:xfrm>
          <a:prstGeom prst="rect">
            <a:avLst/>
          </a:prstGeom>
          <a:noFill/>
          <a:ln w="9525">
            <a:noFill/>
            <a:miter lim="800000"/>
            <a:headEnd/>
            <a:tailEnd/>
          </a:ln>
        </p:spPr>
      </p:pic>
      <p:sp>
        <p:nvSpPr>
          <p:cNvPr id="136" name="標題 135"/>
          <p:cNvSpPr>
            <a:spLocks noGrp="1"/>
          </p:cNvSpPr>
          <p:nvPr>
            <p:ph type="title"/>
          </p:nvPr>
        </p:nvSpPr>
        <p:spPr>
          <a:xfrm>
            <a:off x="971600" y="274638"/>
            <a:ext cx="7715200" cy="417512"/>
          </a:xfrm>
        </p:spPr>
        <p:txBody>
          <a:bodyPr>
            <a:noAutofit/>
          </a:bodyPr>
          <a:lstStyle/>
          <a:p>
            <a:r>
              <a:rPr lang="zh-CN" altLang="en-US" dirty="0" smtClean="0">
                <a:latin typeface="黑体" pitchFamily="49" charset="-122"/>
                <a:ea typeface="黑体" pitchFamily="49" charset="-122"/>
              </a:rPr>
              <a:t>大数据涉及的关键技术</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6"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8" name="表格 4"/>
          <p:cNvGraphicFramePr>
            <a:graphicFrameLocks noGrp="1"/>
          </p:cNvGraphicFramePr>
          <p:nvPr>
            <p:extLst>
              <p:ext uri="{D42A27DB-BD31-4B8C-83A1-F6EECF244321}">
                <p14:modId xmlns:p14="http://schemas.microsoft.com/office/powerpoint/2010/main" val="162941616"/>
              </p:ext>
            </p:extLst>
          </p:nvPr>
        </p:nvGraphicFramePr>
        <p:xfrm>
          <a:off x="539552" y="1052736"/>
          <a:ext cx="8064895" cy="5046010"/>
        </p:xfrm>
        <a:graphic>
          <a:graphicData uri="http://schemas.openxmlformats.org/drawingml/2006/table">
            <a:tbl>
              <a:tblPr/>
              <a:tblGrid>
                <a:gridCol w="909378"/>
                <a:gridCol w="2096295"/>
                <a:gridCol w="1558635"/>
                <a:gridCol w="1739062"/>
                <a:gridCol w="1761525"/>
              </a:tblGrid>
              <a:tr h="304063">
                <a:tc>
                  <a:txBody>
                    <a:bodyPr/>
                    <a:lstStyle/>
                    <a:p>
                      <a:endParaRPr lang="zh-CN" altLang="en-US" sz="1800" dirty="0">
                        <a:latin typeface="+mj-ea"/>
                        <a:ea typeface="+mj-ea"/>
                      </a:endParaRPr>
                    </a:p>
                  </a:txBody>
                  <a:tcPr marL="78191" marR="78191" marT="41494" marB="41494">
                    <a:lnL w="0" cmpd="sng">
                      <a:solidFill>
                        <a:srgbClr val="000000"/>
                      </a:solidFill>
                      <a:prstDash val="solid"/>
                    </a:lnL>
                    <a:lnR w="1" cap="flat" cmpd="sng" algn="ctr">
                      <a:solidFill>
                        <a:srgbClr val="FFFFFF"/>
                      </a:solidFill>
                      <a:prstDash val="solid"/>
                      <a:round/>
                      <a:headEnd type="none" w="med" len="med"/>
                      <a:tailEnd type="none" w="med" len="med"/>
                    </a:lnR>
                    <a:lnT w="0" cmpd="sng">
                      <a:solidFill>
                        <a:srgbClr val="FFFFFF"/>
                      </a:solidFill>
                      <a:prstDash val="soli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zh-CN" altLang="en-US" sz="1600" b="1" dirty="0" smtClean="0">
                          <a:solidFill>
                            <a:srgbClr val="FFFFFF"/>
                          </a:solidFill>
                          <a:latin typeface="+mj-ea"/>
                          <a:ea typeface="+mj-ea"/>
                          <a:cs typeface="Times New Roman" pitchFamily="18" charset="0"/>
                        </a:rPr>
                        <a:t>大数据（</a:t>
                      </a:r>
                      <a:r>
                        <a:rPr lang="en-US" altLang="zh-CN" sz="1600" b="1" dirty="0" err="1" smtClean="0">
                          <a:solidFill>
                            <a:srgbClr val="FFFFFF"/>
                          </a:solidFill>
                          <a:latin typeface="+mj-ea"/>
                          <a:ea typeface="+mj-ea"/>
                          <a:cs typeface="Times New Roman" pitchFamily="18" charset="0"/>
                        </a:rPr>
                        <a:t>Hadoop</a:t>
                      </a:r>
                      <a:r>
                        <a:rPr lang="zh-CN" altLang="en-US" sz="1600" b="1" dirty="0" smtClean="0">
                          <a:solidFill>
                            <a:srgbClr val="FFFFFF"/>
                          </a:solidFill>
                          <a:latin typeface="+mj-ea"/>
                          <a:ea typeface="+mj-ea"/>
                          <a:cs typeface="Times New Roman" pitchFamily="18" charset="0"/>
                        </a:rPr>
                        <a:t>）</a:t>
                      </a: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ctr"/>
                      <a:r>
                        <a:rPr lang="en-US" altLang="zh-CN" sz="1600" b="1" dirty="0" smtClean="0">
                          <a:solidFill>
                            <a:srgbClr val="FFFFFF"/>
                          </a:solidFill>
                          <a:latin typeface="+mj-ea"/>
                          <a:ea typeface="+mj-ea"/>
                          <a:cs typeface="Times New Roman" pitchFamily="18" charset="0"/>
                        </a:rPr>
                        <a:t>NoSQL</a:t>
                      </a:r>
                      <a:endParaRPr lang="zh-CN" altLang="en-US" sz="1600" b="1" dirty="0" smtClean="0">
                        <a:solidFill>
                          <a:srgbClr val="FFFFFF"/>
                        </a:solidFill>
                        <a:latin typeface="+mj-ea"/>
                        <a:ea typeface="+mj-ea"/>
                        <a:cs typeface="Times New Roman"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c>
                  <a:txBody>
                    <a:bodyPr/>
                    <a:lstStyle/>
                    <a:p>
                      <a:pPr algn="l"/>
                      <a:r>
                        <a:rPr lang="en-US" altLang="zh-CN" sz="1600" b="1" dirty="0" smtClean="0">
                          <a:solidFill>
                            <a:srgbClr val="FFFFFF"/>
                          </a:solidFill>
                          <a:latin typeface="+mj-ea"/>
                          <a:ea typeface="+mj-ea"/>
                          <a:cs typeface="微软雅黑" pitchFamily="18" charset="0"/>
                        </a:rPr>
                        <a:t>数据仓库</a:t>
                      </a:r>
                      <a:endParaRPr lang="zh-CN" altLang="en-US" sz="1600" b="1" dirty="0" smtClean="0">
                        <a:solidFill>
                          <a:srgbClr val="FFFFFF"/>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mpd="sng">
                      <a:solidFill>
                        <a:srgbClr val="000000"/>
                      </a:solidFill>
                      <a:prstDash val="solid"/>
                    </a:lnR>
                    <a:lnT w="0"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FF1414"/>
                    </a:solidFill>
                  </a:tcPr>
                </a:tc>
              </a:tr>
              <a:tr h="615318">
                <a:tc>
                  <a:txBody>
                    <a:bodyPr/>
                    <a:lstStyle/>
                    <a:p>
                      <a:pPr algn="l"/>
                      <a:r>
                        <a:rPr lang="en-US" altLang="zh-CN" sz="1400" b="1" dirty="0" smtClean="0">
                          <a:solidFill>
                            <a:srgbClr val="000000"/>
                          </a:solidFill>
                          <a:latin typeface="+mj-ea"/>
                          <a:ea typeface="+mj-ea"/>
                          <a:cs typeface="微软雅黑" pitchFamily="18" charset="0"/>
                        </a:rPr>
                        <a:t>部署架构</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大部分垂直扩展，少数水平扩展</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大部分水平扩展</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433752">
                <a:tc>
                  <a:txBody>
                    <a:bodyPr/>
                    <a:lstStyle/>
                    <a:p>
                      <a:pPr algn="l"/>
                      <a:r>
                        <a:rPr lang="en-US" altLang="zh-CN" sz="1400" b="1" dirty="0" smtClean="0">
                          <a:solidFill>
                            <a:srgbClr val="000000"/>
                          </a:solidFill>
                          <a:latin typeface="+mj-ea"/>
                          <a:ea typeface="+mj-ea"/>
                          <a:cs typeface="微软雅黑" pitchFamily="18" charset="0"/>
                        </a:rPr>
                        <a:t>数据类型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文件存储，没有数据类型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简单数据类型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丰富的数据类型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433752">
                <a:tc>
                  <a:txBody>
                    <a:bodyPr/>
                    <a:lstStyle/>
                    <a:p>
                      <a:pPr algn="l"/>
                      <a:r>
                        <a:rPr lang="en-US" altLang="zh-CN" sz="1400" b="1" dirty="0" smtClean="0">
                          <a:solidFill>
                            <a:srgbClr val="000000"/>
                          </a:solidFill>
                          <a:latin typeface="+mj-ea"/>
                          <a:ea typeface="+mj-ea"/>
                          <a:cs typeface="微软雅黑" pitchFamily="18" charset="0"/>
                        </a:rPr>
                        <a:t>数据模型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非常简陋的数据模型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简单灵活数据模型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完善丰富的数据模型</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数据关系</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没有数据关系描述</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非常简单的数据关系描述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数据关系完善</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252187">
                <a:tc>
                  <a:txBody>
                    <a:bodyPr/>
                    <a:lstStyle/>
                    <a:p>
                      <a:pPr algn="l"/>
                      <a:r>
                        <a:rPr lang="en-US" altLang="zh-CN" sz="1400" b="1" dirty="0" smtClean="0">
                          <a:solidFill>
                            <a:srgbClr val="000000"/>
                          </a:solidFill>
                          <a:latin typeface="+mj-ea"/>
                          <a:ea typeface="+mj-ea"/>
                          <a:cs typeface="微软雅黑" pitchFamily="18" charset="0"/>
                        </a:rPr>
                        <a:t>数据一致</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无一致性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弱一致性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强一致性</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252187">
                <a:tc>
                  <a:txBody>
                    <a:bodyPr/>
                    <a:lstStyle/>
                    <a:p>
                      <a:pPr algn="l"/>
                      <a:r>
                        <a:rPr lang="en-US" altLang="zh-CN" sz="1400" b="1" dirty="0" smtClean="0">
                          <a:solidFill>
                            <a:srgbClr val="000000"/>
                          </a:solidFill>
                          <a:latin typeface="+mj-ea"/>
                          <a:ea typeface="+mj-ea"/>
                          <a:cs typeface="微软雅黑" pitchFamily="18" charset="0"/>
                        </a:rPr>
                        <a:t>数据安全</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安全性很弱</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安全性很高</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计算类型</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离线批量处理，只读，低并发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海量并发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实时</a:t>
                      </a:r>
                      <a:r>
                        <a:rPr lang="en-US" altLang="zh-CN" sz="1400" dirty="0" smtClean="0">
                          <a:solidFill>
                            <a:srgbClr val="000000"/>
                          </a:solidFill>
                          <a:latin typeface="+mj-ea"/>
                          <a:ea typeface="+mj-ea"/>
                          <a:cs typeface="Times New Roman" pitchFamily="18" charset="0"/>
                        </a:rPr>
                        <a:t>CRUD</a:t>
                      </a:r>
                      <a:r>
                        <a:rPr lang="en-US" altLang="zh-CN" sz="1400" dirty="0" smtClean="0">
                          <a:solidFill>
                            <a:srgbClr val="000000"/>
                          </a:solidFill>
                          <a:latin typeface="+mj-ea"/>
                          <a:ea typeface="+mj-ea"/>
                          <a:cs typeface="微软雅黑" pitchFamily="18" charset="0"/>
                        </a:rPr>
                        <a:t>操作，高</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离线批量处理，只读，</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低并发</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r h="615318">
                <a:tc>
                  <a:txBody>
                    <a:bodyPr/>
                    <a:lstStyle/>
                    <a:p>
                      <a:pPr algn="l"/>
                      <a:r>
                        <a:rPr lang="en-US" altLang="zh-CN" sz="1400" b="1" dirty="0" smtClean="0">
                          <a:solidFill>
                            <a:srgbClr val="000000"/>
                          </a:solidFill>
                          <a:latin typeface="+mj-ea"/>
                          <a:ea typeface="+mj-ea"/>
                          <a:cs typeface="微软雅黑" pitchFamily="18" charset="0"/>
                        </a:rPr>
                        <a:t>适用场景</a:t>
                      </a:r>
                      <a:endParaRPr lang="zh-CN" altLang="en-US" sz="1400" b="1"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低密度数据海量存储，数据预处理，预计算</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l"/>
                      <a:r>
                        <a:rPr lang="en-US" altLang="zh-CN" sz="1400" dirty="0" smtClean="0">
                          <a:solidFill>
                            <a:srgbClr val="000000"/>
                          </a:solidFill>
                          <a:latin typeface="+mj-ea"/>
                          <a:ea typeface="+mj-ea"/>
                          <a:cs typeface="微软雅黑" pitchFamily="18" charset="0"/>
                        </a:rPr>
                        <a:t>高并发实时</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err="1" smtClean="0">
                          <a:solidFill>
                            <a:srgbClr val="000000"/>
                          </a:solidFill>
                          <a:latin typeface="+mj-ea"/>
                          <a:ea typeface="+mj-ea"/>
                          <a:cs typeface="微软雅黑" pitchFamily="18" charset="0"/>
                        </a:rPr>
                        <a:t>在线交易，查询，报表</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c>
                  <a:txBody>
                    <a:bodyPr/>
                    <a:lstStyle/>
                    <a:p>
                      <a:pPr algn="ctr"/>
                      <a:r>
                        <a:rPr lang="en-US" altLang="zh-CN" sz="1400" dirty="0" smtClean="0">
                          <a:solidFill>
                            <a:srgbClr val="000000"/>
                          </a:solidFill>
                          <a:latin typeface="+mj-ea"/>
                          <a:ea typeface="+mj-ea"/>
                          <a:cs typeface="微软雅黑" pitchFamily="18" charset="0"/>
                        </a:rPr>
                        <a:t>高价值数据统一存储</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和计算平台</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E8E8"/>
                    </a:solidFill>
                  </a:tcPr>
                </a:tc>
              </a:tr>
              <a:tr h="615318">
                <a:tc>
                  <a:txBody>
                    <a:bodyPr/>
                    <a:lstStyle/>
                    <a:p>
                      <a:pPr algn="l"/>
                      <a:r>
                        <a:rPr lang="en-US" altLang="zh-CN" sz="1400" b="1" dirty="0" smtClean="0">
                          <a:solidFill>
                            <a:srgbClr val="000000"/>
                          </a:solidFill>
                          <a:latin typeface="+mj-ea"/>
                          <a:ea typeface="+mj-ea"/>
                          <a:cs typeface="微软雅黑" pitchFamily="18" charset="0"/>
                        </a:rPr>
                        <a:t>常见用例</a:t>
                      </a:r>
                      <a:endParaRPr lang="zh-CN" altLang="en-US" sz="1400" b="1" dirty="0" smtClean="0">
                        <a:solidFill>
                          <a:srgbClr val="000000"/>
                        </a:solidFill>
                        <a:latin typeface="+mj-ea"/>
                        <a:ea typeface="+mj-ea"/>
                        <a:cs typeface="微软雅黑" pitchFamily="18" charset="0"/>
                      </a:endParaRPr>
                    </a:p>
                  </a:txBody>
                  <a:tcPr marL="78191" marR="78191" marT="41494" marB="41494">
                    <a:lnL w="0"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日志处理，用户行为分析，搜索引擎</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smtClean="0">
                          <a:solidFill>
                            <a:srgbClr val="000000"/>
                          </a:solidFill>
                          <a:latin typeface="+mj-ea"/>
                          <a:ea typeface="+mj-ea"/>
                          <a:cs typeface="微软雅黑" pitchFamily="18" charset="0"/>
                        </a:rPr>
                        <a:t>用户资料，微博，</a:t>
                      </a:r>
                      <a:endParaRPr lang="zh-CN" altLang="en-US" sz="1400" dirty="0" smtClean="0">
                        <a:solidFill>
                          <a:srgbClr val="000000"/>
                        </a:solidFill>
                        <a:latin typeface="+mj-ea"/>
                        <a:ea typeface="+mj-ea"/>
                        <a:cs typeface="微软雅黑" pitchFamily="18" charset="0"/>
                      </a:endParaRPr>
                    </a:p>
                    <a:p>
                      <a:pPr algn="l"/>
                      <a:r>
                        <a:rPr lang="en-US" altLang="zh-CN" sz="1400" dirty="0" smtClean="0">
                          <a:solidFill>
                            <a:srgbClr val="000000"/>
                          </a:solidFill>
                          <a:latin typeface="+mj-ea"/>
                          <a:ea typeface="+mj-ea"/>
                          <a:cs typeface="微软雅黑" pitchFamily="18" charset="0"/>
                        </a:rPr>
                        <a:t>金融反欺诈</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00000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ctr"/>
                      <a:r>
                        <a:rPr lang="en-US" altLang="zh-CN" sz="1400" dirty="0" err="1" smtClean="0">
                          <a:solidFill>
                            <a:srgbClr val="000000"/>
                          </a:solidFill>
                          <a:latin typeface="+mj-ea"/>
                          <a:ea typeface="+mj-ea"/>
                          <a:cs typeface="微软雅黑" pitchFamily="18" charset="0"/>
                        </a:rPr>
                        <a:t>金融账户，电信计费，税务等</a:t>
                      </a:r>
                      <a:endParaRPr lang="zh-CN" altLang="en-US" sz="1400" dirty="0" smtClean="0">
                        <a:solidFill>
                          <a:srgbClr val="000000"/>
                        </a:solidFill>
                        <a:latin typeface="+mj-ea"/>
                        <a:ea typeface="+mj-ea"/>
                        <a:cs typeface="微软雅黑" pitchFamily="18" charset="0"/>
                      </a:endParaRPr>
                    </a:p>
                  </a:txBody>
                  <a:tcPr marL="78191" marR="78191" marT="41494" marB="41494"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c>
                  <a:txBody>
                    <a:bodyPr/>
                    <a:lstStyle/>
                    <a:p>
                      <a:pPr algn="l"/>
                      <a:r>
                        <a:rPr lang="en-US" altLang="zh-CN" sz="1400" dirty="0" smtClean="0">
                          <a:solidFill>
                            <a:srgbClr val="000000"/>
                          </a:solidFill>
                          <a:latin typeface="+mj-ea"/>
                          <a:ea typeface="+mj-ea"/>
                          <a:cs typeface="微软雅黑" pitchFamily="18" charset="0"/>
                        </a:rPr>
                        <a:t>企业数据仓库</a:t>
                      </a:r>
                      <a:endParaRPr lang="zh-CN" altLang="en-US" sz="1400" dirty="0" smtClean="0">
                        <a:solidFill>
                          <a:srgbClr val="000000"/>
                        </a:solidFill>
                        <a:latin typeface="+mj-ea"/>
                        <a:ea typeface="+mj-ea"/>
                        <a:cs typeface="微软雅黑" pitchFamily="18" charset="0"/>
                      </a:endParaRPr>
                    </a:p>
                  </a:txBody>
                  <a:tcPr marL="78191" marR="78191" marT="41494" marB="41494">
                    <a:lnL w="1"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CCCC"/>
                    </a:solidFill>
                  </a:tcPr>
                </a:tc>
              </a:tr>
            </a:tbl>
          </a:graphicData>
        </a:graphic>
      </p:graphicFrame>
      <p:sp>
        <p:nvSpPr>
          <p:cNvPr id="2" name="TextBox 1"/>
          <p:cNvSpPr txBox="1"/>
          <p:nvPr/>
        </p:nvSpPr>
        <p:spPr>
          <a:xfrm>
            <a:off x="1227164" y="5590135"/>
            <a:ext cx="1694375"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Copyright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2012,</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Oracle</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and/or</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its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affiliates.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All</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rights</a:t>
            </a:r>
            <a:r>
              <a:rPr lang="en-US" altLang="zh-CN" sz="500" dirty="0" smtClean="0">
                <a:latin typeface="Times New Roman" pitchFamily="18" charset="0"/>
                <a:cs typeface="Times New Roman" pitchFamily="18" charset="0"/>
              </a:rPr>
              <a:t> </a:t>
            </a:r>
            <a:r>
              <a:rPr lang="en-US" altLang="zh-CN" sz="500" dirty="0" smtClean="0">
                <a:solidFill>
                  <a:srgbClr val="000000"/>
                </a:solidFill>
                <a:latin typeface="Times New Roman" pitchFamily="18" charset="0"/>
                <a:cs typeface="Times New Roman" pitchFamily="18" charset="0"/>
              </a:rPr>
              <a:t>reserved.</a:t>
            </a:r>
          </a:p>
        </p:txBody>
      </p:sp>
      <p:sp>
        <p:nvSpPr>
          <p:cNvPr id="9"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11</a:t>
            </a:r>
          </a:p>
        </p:txBody>
      </p:sp>
      <p:sp>
        <p:nvSpPr>
          <p:cNvPr id="12"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大数据涉及的关键技术</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8"/>
          <p:cNvSpPr>
            <a:spLocks noChangeArrowheads="1"/>
          </p:cNvSpPr>
          <p:nvPr/>
        </p:nvSpPr>
        <p:spPr bwMode="auto">
          <a:xfrm>
            <a:off x="0" y="6762752"/>
            <a:ext cx="9144000" cy="95249"/>
          </a:xfrm>
          <a:prstGeom prst="rect">
            <a:avLst/>
          </a:prstGeom>
          <a:solidFill>
            <a:srgbClr val="0070C0"/>
          </a:solidFill>
          <a:ln w="25400">
            <a:noFill/>
            <a:miter lim="800000"/>
            <a:headEnd/>
            <a:tailEnd/>
          </a:ln>
        </p:spPr>
        <p:txBody>
          <a:bodyPr anchor="ctr"/>
          <a:lstStyle/>
          <a:p>
            <a:endParaRPr lang="zh-CN" altLang="zh-CN">
              <a:solidFill>
                <a:srgbClr val="FFFFFF"/>
              </a:solidFill>
              <a:latin typeface="微软雅黑" pitchFamily="34" charset="-122"/>
              <a:ea typeface="微软雅黑" pitchFamily="34" charset="-122"/>
              <a:sym typeface="微软雅黑" pitchFamily="34" charset="-122"/>
            </a:endParaRPr>
          </a:p>
        </p:txBody>
      </p:sp>
      <p:sp>
        <p:nvSpPr>
          <p:cNvPr id="19461" name="TextBox 10"/>
          <p:cNvSpPr txBox="1">
            <a:spLocks noChangeArrowheads="1"/>
          </p:cNvSpPr>
          <p:nvPr/>
        </p:nvSpPr>
        <p:spPr bwMode="auto">
          <a:xfrm>
            <a:off x="1042989" y="2565401"/>
            <a:ext cx="2016125" cy="1077218"/>
          </a:xfrm>
          <a:prstGeom prst="rect">
            <a:avLst/>
          </a:prstGeom>
          <a:noFill/>
          <a:ln w="9525">
            <a:noFill/>
            <a:miter lim="800000"/>
            <a:headEnd/>
            <a:tailEnd/>
          </a:ln>
        </p:spPr>
        <p:txBody>
          <a:bodyPr>
            <a:spAutoFit/>
          </a:bodyPr>
          <a:lstStyle/>
          <a:p>
            <a:r>
              <a:rPr lang="zh-CN" altLang="en-US" sz="3200">
                <a:latin typeface="+mj-ea"/>
                <a:ea typeface="+mj-ea"/>
              </a:rPr>
              <a:t>大数据的安全威胁</a:t>
            </a:r>
          </a:p>
        </p:txBody>
      </p:sp>
      <p:sp>
        <p:nvSpPr>
          <p:cNvPr id="19462" name="左大括号 13"/>
          <p:cNvSpPr>
            <a:spLocks/>
          </p:cNvSpPr>
          <p:nvPr/>
        </p:nvSpPr>
        <p:spPr bwMode="auto">
          <a:xfrm>
            <a:off x="2914651" y="1556792"/>
            <a:ext cx="360363" cy="4465126"/>
          </a:xfrm>
          <a:prstGeom prst="leftBrace">
            <a:avLst>
              <a:gd name="adj1" fmla="val 8344"/>
              <a:gd name="adj2" fmla="val 50000"/>
            </a:avLst>
          </a:prstGeom>
          <a:noFill/>
          <a:ln w="9525" algn="ctr">
            <a:solidFill>
              <a:schemeClr val="tx1"/>
            </a:solidFill>
            <a:round/>
            <a:headEnd/>
            <a:tailEnd/>
          </a:ln>
        </p:spPr>
        <p:txBody>
          <a:bodyPr/>
          <a:lstStyle/>
          <a:p>
            <a:endParaRPr lang="zh-CN" altLang="en-US">
              <a:latin typeface="+mj-ea"/>
              <a:ea typeface="+mj-ea"/>
            </a:endParaRPr>
          </a:p>
        </p:txBody>
      </p:sp>
      <p:sp>
        <p:nvSpPr>
          <p:cNvPr id="19463" name="TextBox 14"/>
          <p:cNvSpPr txBox="1">
            <a:spLocks noChangeArrowheads="1"/>
          </p:cNvSpPr>
          <p:nvPr/>
        </p:nvSpPr>
        <p:spPr bwMode="auto">
          <a:xfrm>
            <a:off x="3419475" y="1569783"/>
            <a:ext cx="2736850" cy="369332"/>
          </a:xfrm>
          <a:prstGeom prst="rect">
            <a:avLst/>
          </a:prstGeom>
          <a:noFill/>
          <a:ln w="9525">
            <a:noFill/>
            <a:miter lim="800000"/>
            <a:headEnd/>
            <a:tailEnd/>
          </a:ln>
        </p:spPr>
        <p:txBody>
          <a:bodyPr>
            <a:spAutoFit/>
          </a:bodyPr>
          <a:lstStyle/>
          <a:p>
            <a:r>
              <a:rPr lang="zh-CN" altLang="en-US" dirty="0">
                <a:latin typeface="+mj-ea"/>
                <a:ea typeface="+mj-ea"/>
              </a:rPr>
              <a:t>大数据基础设施安全威胁</a:t>
            </a:r>
          </a:p>
        </p:txBody>
      </p:sp>
      <p:sp>
        <p:nvSpPr>
          <p:cNvPr id="19464" name="TextBox 15"/>
          <p:cNvSpPr txBox="1">
            <a:spLocks noChangeArrowheads="1"/>
          </p:cNvSpPr>
          <p:nvPr/>
        </p:nvSpPr>
        <p:spPr bwMode="auto">
          <a:xfrm>
            <a:off x="3419475" y="2357414"/>
            <a:ext cx="2376488" cy="369332"/>
          </a:xfrm>
          <a:prstGeom prst="rect">
            <a:avLst/>
          </a:prstGeom>
          <a:noFill/>
          <a:ln w="9525">
            <a:noFill/>
            <a:miter lim="800000"/>
            <a:headEnd/>
            <a:tailEnd/>
          </a:ln>
        </p:spPr>
        <p:txBody>
          <a:bodyPr>
            <a:spAutoFit/>
          </a:bodyPr>
          <a:lstStyle/>
          <a:p>
            <a:r>
              <a:rPr lang="zh-CN" altLang="en-US" dirty="0">
                <a:latin typeface="+mj-ea"/>
                <a:ea typeface="+mj-ea"/>
              </a:rPr>
              <a:t>大数据存储安全威胁</a:t>
            </a:r>
            <a:endParaRPr lang="en-US" altLang="zh-CN" dirty="0">
              <a:latin typeface="+mj-ea"/>
              <a:ea typeface="+mj-ea"/>
            </a:endParaRPr>
          </a:p>
        </p:txBody>
      </p:sp>
      <p:sp>
        <p:nvSpPr>
          <p:cNvPr id="19465" name="TextBox 16"/>
          <p:cNvSpPr txBox="1">
            <a:spLocks noChangeArrowheads="1"/>
          </p:cNvSpPr>
          <p:nvPr/>
        </p:nvSpPr>
        <p:spPr bwMode="auto">
          <a:xfrm>
            <a:off x="3419475" y="3145045"/>
            <a:ext cx="2593975" cy="369332"/>
          </a:xfrm>
          <a:prstGeom prst="rect">
            <a:avLst/>
          </a:prstGeom>
          <a:noFill/>
          <a:ln w="9525">
            <a:noFill/>
            <a:miter lim="800000"/>
            <a:headEnd/>
            <a:tailEnd/>
          </a:ln>
        </p:spPr>
        <p:txBody>
          <a:bodyPr>
            <a:spAutoFit/>
          </a:bodyPr>
          <a:lstStyle/>
          <a:p>
            <a:r>
              <a:rPr lang="zh-CN" altLang="en-US">
                <a:latin typeface="+mj-ea"/>
                <a:ea typeface="+mj-ea"/>
              </a:rPr>
              <a:t>隐私泄露问题</a:t>
            </a:r>
          </a:p>
        </p:txBody>
      </p:sp>
      <p:sp>
        <p:nvSpPr>
          <p:cNvPr id="19466" name="TextBox 17"/>
          <p:cNvSpPr txBox="1">
            <a:spLocks noChangeArrowheads="1"/>
          </p:cNvSpPr>
          <p:nvPr/>
        </p:nvSpPr>
        <p:spPr bwMode="auto">
          <a:xfrm>
            <a:off x="3419475" y="4720307"/>
            <a:ext cx="2031325" cy="369332"/>
          </a:xfrm>
          <a:prstGeom prst="rect">
            <a:avLst/>
          </a:prstGeom>
          <a:noFill/>
          <a:ln w="9525">
            <a:noFill/>
            <a:miter lim="800000"/>
            <a:headEnd/>
            <a:tailEnd/>
          </a:ln>
        </p:spPr>
        <p:txBody>
          <a:bodyPr wrap="none">
            <a:spAutoFit/>
          </a:bodyPr>
          <a:lstStyle/>
          <a:p>
            <a:r>
              <a:rPr lang="zh-CN" altLang="en-US" dirty="0" smtClean="0">
                <a:latin typeface="+mj-ea"/>
                <a:ea typeface="+mj-ea"/>
              </a:rPr>
              <a:t>数据访问安全威胁</a:t>
            </a:r>
            <a:endParaRPr lang="zh-CN" altLang="en-US" dirty="0">
              <a:latin typeface="+mj-ea"/>
              <a:ea typeface="+mj-ea"/>
            </a:endParaRPr>
          </a:p>
        </p:txBody>
      </p:sp>
      <p:sp>
        <p:nvSpPr>
          <p:cNvPr id="19467" name="TextBox 18"/>
          <p:cNvSpPr txBox="1">
            <a:spLocks noChangeArrowheads="1"/>
          </p:cNvSpPr>
          <p:nvPr/>
        </p:nvSpPr>
        <p:spPr bwMode="auto">
          <a:xfrm>
            <a:off x="3419475" y="3932676"/>
            <a:ext cx="3241675" cy="369332"/>
          </a:xfrm>
          <a:prstGeom prst="rect">
            <a:avLst/>
          </a:prstGeom>
          <a:noFill/>
          <a:ln w="9525">
            <a:noFill/>
            <a:miter lim="800000"/>
            <a:headEnd/>
            <a:tailEnd/>
          </a:ln>
        </p:spPr>
        <p:txBody>
          <a:bodyPr>
            <a:spAutoFit/>
          </a:bodyPr>
          <a:lstStyle/>
          <a:p>
            <a:r>
              <a:rPr lang="zh-CN" altLang="en-US">
                <a:latin typeface="+mj-ea"/>
                <a:ea typeface="+mj-ea"/>
              </a:rPr>
              <a:t>针对大数据的高级持续性攻击</a:t>
            </a:r>
          </a:p>
        </p:txBody>
      </p:sp>
      <p:sp>
        <p:nvSpPr>
          <p:cNvPr id="19468" name="TextBox 19"/>
          <p:cNvSpPr txBox="1">
            <a:spLocks noChangeArrowheads="1"/>
          </p:cNvSpPr>
          <p:nvPr/>
        </p:nvSpPr>
        <p:spPr bwMode="auto">
          <a:xfrm>
            <a:off x="3419475" y="5507940"/>
            <a:ext cx="3170238" cy="369332"/>
          </a:xfrm>
          <a:prstGeom prst="rect">
            <a:avLst/>
          </a:prstGeom>
          <a:noFill/>
          <a:ln w="9525">
            <a:noFill/>
            <a:miter lim="800000"/>
            <a:headEnd/>
            <a:tailEnd/>
          </a:ln>
        </p:spPr>
        <p:txBody>
          <a:bodyPr>
            <a:spAutoFit/>
          </a:bodyPr>
          <a:lstStyle/>
          <a:p>
            <a:r>
              <a:rPr lang="zh-CN" altLang="en-US">
                <a:latin typeface="+mj-ea"/>
                <a:ea typeface="+mj-ea"/>
              </a:rPr>
              <a:t>其他安全威胁</a:t>
            </a:r>
          </a:p>
        </p:txBody>
      </p:sp>
      <p:sp>
        <p:nvSpPr>
          <p:cNvPr id="13"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大数据挑战</a:t>
            </a:r>
          </a:p>
        </p:txBody>
      </p:sp>
    </p:spTree>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0"/>
          <p:cNvSpPr>
            <a:spLocks noChangeArrowheads="1"/>
          </p:cNvSpPr>
          <p:nvPr/>
        </p:nvSpPr>
        <p:spPr bwMode="gray">
          <a:xfrm>
            <a:off x="1475656" y="3732138"/>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sp>
        <p:nvSpPr>
          <p:cNvPr id="11" name="Rectangle 23"/>
          <p:cNvSpPr>
            <a:spLocks noChangeArrowheads="1"/>
          </p:cNvSpPr>
          <p:nvPr/>
        </p:nvSpPr>
        <p:spPr bwMode="auto">
          <a:xfrm>
            <a:off x="2482007" y="377625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6"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2966" y="1843707"/>
            <a:ext cx="1567724" cy="568464"/>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2361250" y="1843707"/>
            <a:ext cx="1567728" cy="568464"/>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3789538" y="1843707"/>
            <a:ext cx="1567729" cy="568464"/>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5219130" y="1843707"/>
            <a:ext cx="1567729" cy="568464"/>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6638297" y="1843707"/>
            <a:ext cx="1533845" cy="568464"/>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912228" y="1832642"/>
            <a:ext cx="7276105" cy="599355"/>
          </a:xfrm>
          <a:prstGeom prst="rect">
            <a:avLst/>
          </a:prstGeom>
          <a:noFill/>
        </p:spPr>
      </p:pic>
      <p:pic>
        <p:nvPicPr>
          <p:cNvPr id="10" name="Picture 3"/>
          <p:cNvPicPr>
            <a:picLocks noChangeAspect="1" noChangeArrowheads="1"/>
          </p:cNvPicPr>
          <p:nvPr/>
        </p:nvPicPr>
        <p:blipFill>
          <a:blip r:embed="rId3" cstate="print"/>
          <a:srcRect b="16778"/>
          <a:stretch>
            <a:fillRect/>
          </a:stretch>
        </p:blipFill>
        <p:spPr bwMode="auto">
          <a:xfrm>
            <a:off x="651592" y="2524205"/>
            <a:ext cx="7840817" cy="2704995"/>
          </a:xfrm>
          <a:prstGeom prst="rect">
            <a:avLst/>
          </a:prstGeom>
          <a:noFill/>
        </p:spPr>
      </p:pic>
      <p:sp>
        <p:nvSpPr>
          <p:cNvPr id="2" name="TextBox 1"/>
          <p:cNvSpPr txBox="1"/>
          <p:nvPr/>
        </p:nvSpPr>
        <p:spPr>
          <a:xfrm>
            <a:off x="1162005"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业务战略</a:t>
            </a:r>
          </a:p>
        </p:txBody>
      </p:sp>
      <p:sp>
        <p:nvSpPr>
          <p:cNvPr id="11" name="TextBox 1"/>
          <p:cNvSpPr txBox="1"/>
          <p:nvPr/>
        </p:nvSpPr>
        <p:spPr>
          <a:xfrm>
            <a:off x="2595506"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建设目标</a:t>
            </a:r>
          </a:p>
        </p:txBody>
      </p:sp>
      <p:sp>
        <p:nvSpPr>
          <p:cNvPr id="12" name="TextBox 1"/>
          <p:cNvSpPr txBox="1"/>
          <p:nvPr/>
        </p:nvSpPr>
        <p:spPr>
          <a:xfrm>
            <a:off x="4018147"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架构设计</a:t>
            </a:r>
          </a:p>
        </p:txBody>
      </p:sp>
      <p:sp>
        <p:nvSpPr>
          <p:cNvPr id="13" name="TextBox 1"/>
          <p:cNvSpPr txBox="1"/>
          <p:nvPr/>
        </p:nvSpPr>
        <p:spPr>
          <a:xfrm>
            <a:off x="5451648"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大数据实施</a:t>
            </a:r>
          </a:p>
        </p:txBody>
      </p:sp>
      <p:sp>
        <p:nvSpPr>
          <p:cNvPr id="14" name="TextBox 1"/>
          <p:cNvSpPr txBox="1"/>
          <p:nvPr/>
        </p:nvSpPr>
        <p:spPr>
          <a:xfrm>
            <a:off x="6863430"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大数据运维</a:t>
            </a:r>
          </a:p>
        </p:txBody>
      </p:sp>
      <p:sp>
        <p:nvSpPr>
          <p:cNvPr id="16" name="TextBox 1"/>
          <p:cNvSpPr txBox="1"/>
          <p:nvPr/>
        </p:nvSpPr>
        <p:spPr>
          <a:xfrm>
            <a:off x="1020827" y="2731674"/>
            <a:ext cx="1077218" cy="886864"/>
          </a:xfrm>
          <a:prstGeom prst="rect">
            <a:avLst/>
          </a:prstGeom>
          <a:noFill/>
        </p:spPr>
        <p:txBody>
          <a:bodyPr wrap="none" lIns="0" tIns="0" rIns="0" bIns="40087" rtlCol="0">
            <a:spAutoFit/>
          </a:bodyPr>
          <a:lstStyle/>
          <a:p>
            <a:pPr>
              <a:lnSpc>
                <a:spcPts val="263"/>
              </a:lnSpc>
              <a:tabLst>
                <a:tab pos="178166" algn="l"/>
              </a:tabLst>
            </a:pPr>
            <a:r>
              <a:rPr lang="en-US" altLang="zh-CN" sz="1400" dirty="0" smtClean="0">
                <a:solidFill>
                  <a:srgbClr val="FFFFFF"/>
                </a:solidFill>
                <a:latin typeface="微软雅黑" pitchFamily="18" charset="0"/>
                <a:cs typeface="微软雅黑" pitchFamily="18" charset="0"/>
              </a:rPr>
              <a:t>企业战略目标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业务模式</a:t>
            </a:r>
          </a:p>
        </p:txBody>
      </p:sp>
      <p:sp>
        <p:nvSpPr>
          <p:cNvPr id="17" name="TextBox 1"/>
          <p:cNvSpPr txBox="1"/>
          <p:nvPr/>
        </p:nvSpPr>
        <p:spPr>
          <a:xfrm>
            <a:off x="2606366" y="2754726"/>
            <a:ext cx="897682" cy="1245937"/>
          </a:xfrm>
          <a:prstGeom prst="rect">
            <a:avLst/>
          </a:prstGeom>
          <a:noFill/>
        </p:spPr>
        <p:txBody>
          <a:bodyPr wrap="none" lIns="0" tIns="0" rIns="0" bIns="40087" rtlCol="0">
            <a:spAutoFit/>
          </a:bodyPr>
          <a:lstStyle/>
          <a:p>
            <a:pPr>
              <a:lnSpc>
                <a:spcPts val="263"/>
              </a:lnSpc>
              <a:tabLst>
                <a:tab pos="89083" algn="l"/>
              </a:tabLst>
            </a:pPr>
            <a:r>
              <a:rPr lang="en-US" altLang="zh-CN" sz="1400" dirty="0" smtClean="0">
                <a:solidFill>
                  <a:srgbClr val="FFFFFF"/>
                </a:solidFill>
                <a:latin typeface="微软雅黑" pitchFamily="18" charset="0"/>
                <a:cs typeface="微软雅黑" pitchFamily="18" charset="0"/>
              </a:rPr>
              <a:t>大数据目标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服务对象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服务模式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应用场景</a:t>
            </a:r>
          </a:p>
        </p:txBody>
      </p:sp>
      <p:sp>
        <p:nvSpPr>
          <p:cNvPr id="18" name="TextBox 1"/>
          <p:cNvSpPr txBox="1"/>
          <p:nvPr/>
        </p:nvSpPr>
        <p:spPr>
          <a:xfrm>
            <a:off x="3974708" y="2731674"/>
            <a:ext cx="987450" cy="1284409"/>
          </a:xfrm>
          <a:prstGeom prst="rect">
            <a:avLst/>
          </a:prstGeom>
          <a:noFill/>
        </p:spPr>
        <p:txBody>
          <a:bodyPr wrap="none" lIns="0" tIns="0" rIns="0" bIns="40087" rtlCol="0">
            <a:spAutoFit/>
          </a:bodyPr>
          <a:lstStyle/>
          <a:p>
            <a:pPr>
              <a:lnSpc>
                <a:spcPts val="175"/>
              </a:lnSpc>
              <a:tabLst>
                <a:tab pos="122489" algn="l"/>
              </a:tabLst>
            </a:pPr>
            <a:r>
              <a:rPr lang="en-US" altLang="zh-CN" sz="1100" dirty="0" smtClean="0">
                <a:solidFill>
                  <a:srgbClr val="FFFFFF"/>
                </a:solidFill>
                <a:latin typeface="微软雅黑" pitchFamily="18" charset="0"/>
                <a:cs typeface="微软雅黑" pitchFamily="18" charset="0"/>
              </a:rPr>
              <a:t>大数据服务定义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大数据信息模型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大数据管理定义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526"/>
              </a:lnSpc>
              <a:tabLst>
                <a:tab pos="122489" algn="l"/>
              </a:tabLst>
            </a:pPr>
            <a:r>
              <a:rPr lang="en-US" altLang="zh-CN" dirty="0" smtClean="0"/>
              <a:t>	</a:t>
            </a:r>
            <a:r>
              <a:rPr lang="en-US" altLang="zh-CN" sz="1400" dirty="0" smtClean="0">
                <a:solidFill>
                  <a:srgbClr val="FFFFFF"/>
                </a:solidFill>
                <a:latin typeface="微软雅黑" pitchFamily="18" charset="0"/>
                <a:cs typeface="微软雅黑" pitchFamily="18" charset="0"/>
              </a:rPr>
              <a:t>技术选择</a:t>
            </a:r>
          </a:p>
        </p:txBody>
      </p:sp>
      <p:sp>
        <p:nvSpPr>
          <p:cNvPr id="19" name="TextBox 1"/>
          <p:cNvSpPr txBox="1"/>
          <p:nvPr/>
        </p:nvSpPr>
        <p:spPr>
          <a:xfrm>
            <a:off x="5451648" y="2731674"/>
            <a:ext cx="897682" cy="1245937"/>
          </a:xfrm>
          <a:prstGeom prst="rect">
            <a:avLst/>
          </a:prstGeom>
          <a:noFill/>
        </p:spPr>
        <p:txBody>
          <a:bodyPr wrap="none" lIns="0" tIns="0" rIns="0" bIns="40087" rtlCol="0">
            <a:spAutoFit/>
          </a:bodyPr>
          <a:lstStyle/>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容量规划</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sz="1400" dirty="0" smtClean="0">
                <a:solidFill>
                  <a:srgbClr val="FFFFFF"/>
                </a:solidFill>
                <a:latin typeface="微软雅黑" pitchFamily="18" charset="0"/>
                <a:cs typeface="微软雅黑" pitchFamily="18" charset="0"/>
              </a:rPr>
              <a:t>安装、配置</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验收测试</a:t>
            </a:r>
          </a:p>
          <a:p>
            <a:pPr>
              <a:lnSpc>
                <a:spcPts val="877"/>
              </a:lnSpc>
            </a:pPr>
            <a:endParaRPr lang="en-US" altLang="zh-CN" dirty="0" smtClean="0"/>
          </a:p>
          <a:p>
            <a:pPr>
              <a:lnSpc>
                <a:spcPts val="877"/>
              </a:lnSpc>
            </a:pPr>
            <a:endParaRPr lang="en-US" altLang="zh-CN" dirty="0" smtClean="0"/>
          </a:p>
          <a:p>
            <a:pPr>
              <a:lnSpc>
                <a:spcPts val="1140"/>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系统上线</a:t>
            </a:r>
          </a:p>
        </p:txBody>
      </p:sp>
      <p:sp>
        <p:nvSpPr>
          <p:cNvPr id="20" name="TextBox 1"/>
          <p:cNvSpPr txBox="1"/>
          <p:nvPr/>
        </p:nvSpPr>
        <p:spPr>
          <a:xfrm>
            <a:off x="6906869" y="2731674"/>
            <a:ext cx="987450" cy="1258761"/>
          </a:xfrm>
          <a:prstGeom prst="rect">
            <a:avLst/>
          </a:prstGeom>
          <a:noFill/>
        </p:spPr>
        <p:txBody>
          <a:bodyPr wrap="none" lIns="0" tIns="0" rIns="0" bIns="40087" rtlCol="0">
            <a:spAutoFit/>
          </a:bodyPr>
          <a:lstStyle/>
          <a:p>
            <a:pPr>
              <a:lnSpc>
                <a:spcPts val="263"/>
              </a:lnSpc>
              <a:tabLst>
                <a:tab pos="33406" algn="l"/>
                <a:tab pos="144760" algn="l"/>
                <a:tab pos="155895" algn="l"/>
              </a:tabLst>
            </a:pPr>
            <a:r>
              <a:rPr lang="en-US" altLang="zh-CN" sz="1100" dirty="0" smtClean="0">
                <a:solidFill>
                  <a:srgbClr val="FFFFFF"/>
                </a:solidFill>
                <a:latin typeface="微软雅黑" pitchFamily="18" charset="0"/>
                <a:cs typeface="微软雅黑" pitchFamily="18" charset="0"/>
              </a:rPr>
              <a:t>大数据服务管理</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系统监控</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资源调度</a:t>
            </a:r>
          </a:p>
          <a:p>
            <a:pPr>
              <a:lnSpc>
                <a:spcPts val="877"/>
              </a:lnSpc>
            </a:pPr>
            <a:endParaRPr lang="en-US" altLang="zh-CN" dirty="0" smtClean="0"/>
          </a:p>
          <a:p>
            <a:pPr>
              <a:lnSpc>
                <a:spcPts val="877"/>
              </a:lnSpc>
            </a:pPr>
            <a:endParaRPr lang="en-US" altLang="zh-CN" dirty="0" smtClean="0"/>
          </a:p>
          <a:p>
            <a:pPr>
              <a:lnSpc>
                <a:spcPts val="1052"/>
              </a:lnSpc>
              <a:tabLst>
                <a:tab pos="33406" algn="l"/>
                <a:tab pos="144760" algn="l"/>
                <a:tab pos="155895" algn="l"/>
              </a:tabLst>
            </a:pPr>
            <a:r>
              <a:rPr lang="en-US" altLang="zh-CN" dirty="0" smtClean="0"/>
              <a:t>	</a:t>
            </a:r>
            <a:r>
              <a:rPr lang="en-US" altLang="zh-CN" sz="1200" dirty="0" smtClean="0">
                <a:solidFill>
                  <a:srgbClr val="FFFFFF"/>
                </a:solidFill>
                <a:latin typeface="微软雅黑" pitchFamily="18" charset="0"/>
                <a:cs typeface="微软雅黑" pitchFamily="18" charset="0"/>
              </a:rPr>
              <a:t>生命周期管理</a:t>
            </a:r>
          </a:p>
        </p:txBody>
      </p:sp>
      <p:sp>
        <p:nvSpPr>
          <p:cNvPr id="21" name="TextBox 1"/>
          <p:cNvSpPr txBox="1"/>
          <p:nvPr/>
        </p:nvSpPr>
        <p:spPr>
          <a:xfrm>
            <a:off x="6939449" y="4253113"/>
            <a:ext cx="923330" cy="78951"/>
          </a:xfrm>
          <a:prstGeom prst="rect">
            <a:avLst/>
          </a:prstGeom>
          <a:noFill/>
        </p:spPr>
        <p:txBody>
          <a:bodyPr wrap="none" lIns="0" tIns="0" rIns="0" bIns="40087" rtlCol="0">
            <a:spAutoFit/>
          </a:bodyPr>
          <a:lstStyle/>
          <a:p>
            <a:pPr>
              <a:lnSpc>
                <a:spcPts val="263"/>
              </a:lnSpc>
            </a:pPr>
            <a:r>
              <a:rPr lang="en-US" altLang="zh-CN" sz="1200" dirty="0" smtClean="0">
                <a:solidFill>
                  <a:srgbClr val="FFFFFF"/>
                </a:solidFill>
                <a:latin typeface="微软雅黑" pitchFamily="18" charset="0"/>
                <a:cs typeface="微软雅黑" pitchFamily="18" charset="0"/>
              </a:rPr>
              <a:t>服务性能管理</a:t>
            </a:r>
          </a:p>
        </p:txBody>
      </p:sp>
      <p:sp>
        <p:nvSpPr>
          <p:cNvPr id="22" name="TextBox 1"/>
          <p:cNvSpPr txBox="1"/>
          <p:nvPr/>
        </p:nvSpPr>
        <p:spPr>
          <a:xfrm>
            <a:off x="3800950" y="4310743"/>
            <a:ext cx="1256754" cy="502143"/>
          </a:xfrm>
          <a:prstGeom prst="rect">
            <a:avLst/>
          </a:prstGeom>
          <a:noFill/>
        </p:spPr>
        <p:txBody>
          <a:bodyPr wrap="none" lIns="0" tIns="0" rIns="0" bIns="40087" rtlCol="0">
            <a:spAutoFit/>
          </a:bodyPr>
          <a:lstStyle/>
          <a:p>
            <a:pPr>
              <a:lnSpc>
                <a:spcPts val="263"/>
              </a:lnSpc>
              <a:tabLst>
                <a:tab pos="300655" algn="l"/>
              </a:tabLst>
            </a:pPr>
            <a:r>
              <a:rPr lang="en-US" altLang="zh-CN" dirty="0" smtClean="0"/>
              <a:t>	</a:t>
            </a:r>
            <a:r>
              <a:rPr lang="en-US" altLang="zh-CN" sz="1400" dirty="0" smtClean="0">
                <a:solidFill>
                  <a:srgbClr val="FFFFFF"/>
                </a:solidFill>
                <a:latin typeface="微软雅黑" pitchFamily="18" charset="0"/>
                <a:cs typeface="微软雅黑" pitchFamily="18" charset="0"/>
              </a:rPr>
              <a:t>验证测试</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614"/>
              </a:lnSpc>
              <a:tabLst>
                <a:tab pos="300655" algn="l"/>
              </a:tabLst>
            </a:pPr>
            <a:r>
              <a:rPr lang="en-US" altLang="zh-CN" sz="1400" dirty="0" smtClean="0">
                <a:solidFill>
                  <a:srgbClr val="FFFFFF"/>
                </a:solidFill>
                <a:latin typeface="微软雅黑" pitchFamily="18" charset="0"/>
                <a:cs typeface="微软雅黑" pitchFamily="18" charset="0"/>
              </a:rPr>
              <a:t>大数据持续改进</a:t>
            </a:r>
          </a:p>
        </p:txBody>
      </p:sp>
      <p:sp>
        <p:nvSpPr>
          <p:cNvPr id="23" name="TextBox 1"/>
          <p:cNvSpPr txBox="1"/>
          <p:nvPr/>
        </p:nvSpPr>
        <p:spPr>
          <a:xfrm>
            <a:off x="6374736"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架构优化</a:t>
            </a:r>
          </a:p>
        </p:txBody>
      </p:sp>
      <p:sp>
        <p:nvSpPr>
          <p:cNvPr id="24" name="TextBox 1"/>
          <p:cNvSpPr txBox="1"/>
          <p:nvPr/>
        </p:nvSpPr>
        <p:spPr>
          <a:xfrm>
            <a:off x="5093273"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技术升级</a:t>
            </a:r>
          </a:p>
        </p:txBody>
      </p:sp>
      <p:sp>
        <p:nvSpPr>
          <p:cNvPr id="25" name="TextBox 1"/>
          <p:cNvSpPr txBox="1"/>
          <p:nvPr/>
        </p:nvSpPr>
        <p:spPr>
          <a:xfrm>
            <a:off x="3855249"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服务改进</a:t>
            </a:r>
          </a:p>
        </p:txBody>
      </p:sp>
      <p:sp>
        <p:nvSpPr>
          <p:cNvPr id="2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企业大数据建设方法</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94975"/>
            <a:ext cx="510413" cy="518672"/>
          </a:xfrm>
          <a:prstGeom prst="rect">
            <a:avLst/>
          </a:prstGeom>
          <a:noFill/>
        </p:spPr>
      </p:pic>
      <p:pic>
        <p:nvPicPr>
          <p:cNvPr id="3" name="Picture 3"/>
          <p:cNvPicPr>
            <a:picLocks noChangeAspect="1" noChangeArrowheads="1"/>
          </p:cNvPicPr>
          <p:nvPr/>
        </p:nvPicPr>
        <p:blipFill>
          <a:blip r:embed="rId3" cstate="print"/>
          <a:srcRect b="23193"/>
          <a:stretch>
            <a:fillRect/>
          </a:stretch>
        </p:blipFill>
        <p:spPr bwMode="auto">
          <a:xfrm>
            <a:off x="651592" y="3423237"/>
            <a:ext cx="7840817" cy="1805963"/>
          </a:xfrm>
          <a:prstGeom prst="rect">
            <a:avLst/>
          </a:prstGeom>
          <a:noFill/>
        </p:spPr>
      </p:pic>
      <p:sp>
        <p:nvSpPr>
          <p:cNvPr id="5" name="TextBox 1"/>
          <p:cNvSpPr txBox="1"/>
          <p:nvPr/>
        </p:nvSpPr>
        <p:spPr>
          <a:xfrm>
            <a:off x="1400922" y="2247580"/>
            <a:ext cx="4560864" cy="1515241"/>
          </a:xfrm>
          <a:prstGeom prst="rect">
            <a:avLst/>
          </a:prstGeom>
          <a:noFill/>
        </p:spPr>
        <p:txBody>
          <a:bodyPr wrap="none" lIns="0" tIns="0" rIns="0" bIns="40087" rtlCol="0">
            <a:spAutoFit/>
          </a:bodyPr>
          <a:lstStyle/>
          <a:p>
            <a:pPr>
              <a:lnSpc>
                <a:spcPts val="438"/>
              </a:lnSpc>
              <a:tabLst>
                <a:tab pos="144760" algn="l"/>
              </a:tabLst>
            </a:pPr>
            <a:r>
              <a:rPr lang="en-US" altLang="zh-CN" b="1" dirty="0" smtClean="0">
                <a:solidFill>
                  <a:srgbClr val="000000"/>
                </a:solidFill>
                <a:latin typeface="微软雅黑" pitchFamily="18" charset="0"/>
                <a:cs typeface="微软雅黑" pitchFamily="18" charset="0"/>
              </a:rPr>
              <a:t>逐步扩展现有架构，满足大数据要求：</a:t>
            </a:r>
          </a:p>
          <a:p>
            <a:pPr>
              <a:lnSpc>
                <a:spcPts val="877"/>
              </a:lnSpc>
            </a:pPr>
            <a:endParaRPr lang="en-US" altLang="zh-CN" b="1" dirty="0" smtClean="0"/>
          </a:p>
          <a:p>
            <a:pPr>
              <a:lnSpc>
                <a:spcPts val="2017"/>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1</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步：更深入地分析当前数据</a:t>
            </a:r>
          </a:p>
          <a:p>
            <a:pPr>
              <a:lnSpc>
                <a:spcPts val="877"/>
              </a:lnSpc>
            </a:pPr>
            <a:endParaRPr lang="en-US" altLang="zh-CN" b="1" dirty="0" smtClean="0"/>
          </a:p>
          <a:p>
            <a:pPr>
              <a:lnSpc>
                <a:spcPts val="1754"/>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2</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步：针对数据多样性和数据量进行设计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3</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步：针对高数据速度设计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4</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步：发现新模式</a:t>
            </a:r>
          </a:p>
        </p:txBody>
      </p:sp>
      <p:sp>
        <p:nvSpPr>
          <p:cNvPr id="6" name="TextBox 1"/>
          <p:cNvSpPr txBox="1"/>
          <p:nvPr/>
        </p:nvSpPr>
        <p:spPr>
          <a:xfrm>
            <a:off x="1661558" y="4552790"/>
            <a:ext cx="410369" cy="91775"/>
          </a:xfrm>
          <a:prstGeom prst="rect">
            <a:avLst/>
          </a:prstGeom>
          <a:noFill/>
        </p:spPr>
        <p:txBody>
          <a:bodyPr wrap="none" lIns="0" tIns="0" rIns="0" bIns="40087" rtlCol="0">
            <a:spAutoFit/>
          </a:bodyPr>
          <a:lstStyle/>
          <a:p>
            <a:pPr>
              <a:lnSpc>
                <a:spcPts val="351"/>
              </a:lnSpc>
            </a:pPr>
            <a:r>
              <a:rPr lang="en-US" altLang="zh-CN" sz="1600" dirty="0" smtClean="0">
                <a:solidFill>
                  <a:srgbClr val="FFFFFF"/>
                </a:solidFill>
                <a:latin typeface="微软雅黑" pitchFamily="18" charset="0"/>
                <a:cs typeface="微软雅黑" pitchFamily="18" charset="0"/>
              </a:rPr>
              <a:t>提高</a:t>
            </a:r>
          </a:p>
        </p:txBody>
      </p:sp>
      <p:sp>
        <p:nvSpPr>
          <p:cNvPr id="7" name="TextBox 1"/>
          <p:cNvSpPr txBox="1"/>
          <p:nvPr/>
        </p:nvSpPr>
        <p:spPr>
          <a:xfrm>
            <a:off x="4018147" y="4587368"/>
            <a:ext cx="1795363" cy="143071"/>
          </a:xfrm>
          <a:prstGeom prst="rect">
            <a:avLst/>
          </a:prstGeom>
          <a:noFill/>
        </p:spPr>
        <p:txBody>
          <a:bodyPr wrap="none" lIns="0" tIns="0" rIns="0" bIns="40087" rtlCol="0">
            <a:spAutoFit/>
          </a:bodyPr>
          <a:lstStyle/>
          <a:p>
            <a:pPr>
              <a:lnSpc>
                <a:spcPts val="789"/>
              </a:lnSpc>
            </a:pPr>
            <a:r>
              <a:rPr lang="en-US" altLang="zh-CN" sz="3500" dirty="0" smtClean="0">
                <a:solidFill>
                  <a:srgbClr val="FFFFFF"/>
                </a:solidFill>
                <a:latin typeface="微软雅黑" pitchFamily="18" charset="0"/>
                <a:cs typeface="微软雅黑" pitchFamily="18" charset="0"/>
              </a:rPr>
              <a:t>业务价值</a:t>
            </a:r>
          </a:p>
        </p:txBody>
      </p:sp>
      <p:pic>
        <p:nvPicPr>
          <p:cNvPr id="8" name="图片 7"/>
          <p:cNvPicPr>
            <a:picLocks noChangeAspect="1"/>
          </p:cNvPicPr>
          <p:nvPr/>
        </p:nvPicPr>
        <p:blipFill>
          <a:blip r:embed="rId4" cstate="print"/>
          <a:stretch>
            <a:fillRect/>
          </a:stretch>
        </p:blipFill>
        <p:spPr>
          <a:xfrm>
            <a:off x="1246043" y="1071036"/>
            <a:ext cx="3065320" cy="606018"/>
          </a:xfrm>
          <a:prstGeom prst="rect">
            <a:avLst/>
          </a:prstGeom>
        </p:spPr>
      </p:pic>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83449"/>
            <a:ext cx="7840817" cy="4691103"/>
          </a:xfrm>
          <a:prstGeom prst="rect">
            <a:avLst/>
          </a:prstGeom>
          <a:noFill/>
        </p:spPr>
      </p:pic>
      <p:sp>
        <p:nvSpPr>
          <p:cNvPr id="2" name="TextBox 1"/>
          <p:cNvSpPr txBox="1"/>
          <p:nvPr/>
        </p:nvSpPr>
        <p:spPr>
          <a:xfrm rot="16200000">
            <a:off x="760419" y="2490493"/>
            <a:ext cx="564257" cy="78951"/>
          </a:xfrm>
          <a:prstGeom prst="rect">
            <a:avLst/>
          </a:prstGeom>
          <a:noFill/>
        </p:spPr>
        <p:txBody>
          <a:bodyPr wrap="none" lIns="0" tIns="0" rIns="0" bIns="40087" rtlCol="0">
            <a:spAutoFit/>
          </a:bodyPr>
          <a:lstStyle/>
          <a:p>
            <a:pPr>
              <a:lnSpc>
                <a:spcPts val="263"/>
              </a:lnSpc>
            </a:pPr>
            <a:r>
              <a:rPr lang="en-US" altLang="zh-CN" sz="1100" b="1" dirty="0" smtClean="0">
                <a:solidFill>
                  <a:srgbClr val="000000"/>
                </a:solidFill>
                <a:latin typeface="微软雅黑" pitchFamily="18" charset="0"/>
                <a:cs typeface="微软雅黑" pitchFamily="18" charset="0"/>
              </a:rPr>
              <a:t>信息分析</a:t>
            </a:r>
          </a:p>
        </p:txBody>
      </p:sp>
      <p:sp>
        <p:nvSpPr>
          <p:cNvPr id="3" name="TextBox 1"/>
          <p:cNvSpPr txBox="1"/>
          <p:nvPr/>
        </p:nvSpPr>
        <p:spPr>
          <a:xfrm rot="16200000">
            <a:off x="792996" y="3608520"/>
            <a:ext cx="564257" cy="78951"/>
          </a:xfrm>
          <a:prstGeom prst="rect">
            <a:avLst/>
          </a:prstGeom>
          <a:noFill/>
        </p:spPr>
        <p:txBody>
          <a:bodyPr wrap="none" lIns="0" tIns="0" rIns="0" bIns="40087" rtlCol="0">
            <a:spAutoFit/>
          </a:bodyPr>
          <a:lstStyle/>
          <a:p>
            <a:pPr>
              <a:lnSpc>
                <a:spcPts val="263"/>
              </a:lnSpc>
            </a:pPr>
            <a:r>
              <a:rPr lang="zh-CN" altLang="en-US" sz="1100" b="1" dirty="0" smtClean="0">
                <a:solidFill>
                  <a:srgbClr val="000000"/>
                </a:solidFill>
                <a:latin typeface="微软雅黑" pitchFamily="18" charset="0"/>
                <a:cs typeface="微软雅黑" pitchFamily="18" charset="0"/>
              </a:rPr>
              <a:t>信息供应</a:t>
            </a:r>
            <a:endParaRPr lang="en-US" altLang="zh-CN" sz="1100" b="1" dirty="0" smtClean="0">
              <a:solidFill>
                <a:srgbClr val="000000"/>
              </a:solidFill>
              <a:latin typeface="微软雅黑" pitchFamily="18" charset="0"/>
              <a:cs typeface="微软雅黑" pitchFamily="18" charset="0"/>
            </a:endParaRPr>
          </a:p>
        </p:txBody>
      </p:sp>
      <p:sp>
        <p:nvSpPr>
          <p:cNvPr id="4" name="TextBox 1"/>
          <p:cNvSpPr txBox="1"/>
          <p:nvPr/>
        </p:nvSpPr>
        <p:spPr>
          <a:xfrm>
            <a:off x="4409102" y="2743200"/>
            <a:ext cx="828753" cy="169745"/>
          </a:xfrm>
          <a:prstGeom prst="rect">
            <a:avLst/>
          </a:prstGeom>
          <a:noFill/>
        </p:spPr>
        <p:txBody>
          <a:bodyPr wrap="none" lIns="0" tIns="0" rIns="0" bIns="40087" rtlCol="0">
            <a:spAutoFit/>
          </a:bodyPr>
          <a:lstStyle/>
          <a:p>
            <a:pPr>
              <a:lnSpc>
                <a:spcPts val="964"/>
              </a:lnSpc>
            </a:pPr>
            <a:r>
              <a:rPr lang="en-US" altLang="zh-CN" sz="1100" b="1" dirty="0" smtClean="0">
                <a:solidFill>
                  <a:srgbClr val="000000"/>
                </a:solidFill>
                <a:latin typeface="Times New Roman" pitchFamily="18" charset="0"/>
                <a:cs typeface="Times New Roman" pitchFamily="18" charset="0"/>
              </a:rPr>
              <a:t>(In-Database)</a:t>
            </a:r>
          </a:p>
        </p:txBody>
      </p:sp>
      <p:sp>
        <p:nvSpPr>
          <p:cNvPr id="5" name="TextBox 1"/>
          <p:cNvSpPr txBox="1"/>
          <p:nvPr/>
        </p:nvSpPr>
        <p:spPr>
          <a:xfrm>
            <a:off x="2595507"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数据挖掘</a:t>
            </a:r>
          </a:p>
        </p:txBody>
      </p:sp>
      <p:sp>
        <p:nvSpPr>
          <p:cNvPr id="6" name="TextBox 1"/>
          <p:cNvSpPr txBox="1"/>
          <p:nvPr/>
        </p:nvSpPr>
        <p:spPr>
          <a:xfrm>
            <a:off x="6667953"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文本挖掘</a:t>
            </a:r>
          </a:p>
        </p:txBody>
      </p:sp>
      <p:sp>
        <p:nvSpPr>
          <p:cNvPr id="7" name="TextBox 1"/>
          <p:cNvSpPr txBox="1"/>
          <p:nvPr/>
        </p:nvSpPr>
        <p:spPr>
          <a:xfrm>
            <a:off x="1683279"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统计分析</a:t>
            </a:r>
          </a:p>
        </p:txBody>
      </p:sp>
      <p:sp>
        <p:nvSpPr>
          <p:cNvPr id="8" name="TextBox 1"/>
          <p:cNvSpPr txBox="1"/>
          <p:nvPr/>
        </p:nvSpPr>
        <p:spPr>
          <a:xfrm>
            <a:off x="5744865"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语义分析</a:t>
            </a:r>
          </a:p>
        </p:txBody>
      </p:sp>
      <p:sp>
        <p:nvSpPr>
          <p:cNvPr id="9" name="TextBox 1"/>
          <p:cNvSpPr txBox="1"/>
          <p:nvPr/>
        </p:nvSpPr>
        <p:spPr>
          <a:xfrm>
            <a:off x="7601901" y="2743200"/>
            <a:ext cx="692497"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空间地理分析</a:t>
            </a:r>
          </a:p>
        </p:txBody>
      </p:sp>
      <p:sp>
        <p:nvSpPr>
          <p:cNvPr id="10" name="TextBox 1"/>
          <p:cNvSpPr txBox="1"/>
          <p:nvPr/>
        </p:nvSpPr>
        <p:spPr>
          <a:xfrm>
            <a:off x="3583753" y="2558784"/>
            <a:ext cx="30777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In-DB</a:t>
            </a:r>
          </a:p>
        </p:txBody>
      </p:sp>
      <p:sp>
        <p:nvSpPr>
          <p:cNvPr id="11" name="TextBox 1"/>
          <p:cNvSpPr txBox="1"/>
          <p:nvPr/>
        </p:nvSpPr>
        <p:spPr>
          <a:xfrm>
            <a:off x="3431715" y="2754726"/>
            <a:ext cx="59631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MapReduce</a:t>
            </a:r>
          </a:p>
        </p:txBody>
      </p:sp>
      <p:sp>
        <p:nvSpPr>
          <p:cNvPr id="12" name="TextBox 1"/>
          <p:cNvSpPr txBox="1"/>
          <p:nvPr/>
        </p:nvSpPr>
        <p:spPr>
          <a:xfrm>
            <a:off x="4495982" y="2351315"/>
            <a:ext cx="705321" cy="386727"/>
          </a:xfrm>
          <a:prstGeom prst="rect">
            <a:avLst/>
          </a:prstGeom>
          <a:noFill/>
        </p:spPr>
        <p:txBody>
          <a:bodyPr wrap="none" lIns="0" tIns="0" rIns="0" bIns="40087" rtlCol="0">
            <a:spAutoFit/>
          </a:bodyPr>
          <a:lstStyle/>
          <a:p>
            <a:pPr>
              <a:lnSpc>
                <a:spcPts val="263"/>
              </a:lnSpc>
              <a:tabLst>
                <a:tab pos="66812" algn="l"/>
              </a:tabLst>
            </a:pPr>
            <a:r>
              <a:rPr lang="en-US" altLang="zh-CN" sz="1100" b="1" dirty="0" smtClean="0">
                <a:solidFill>
                  <a:srgbClr val="000000"/>
                </a:solidFill>
                <a:latin typeface="微软雅黑" pitchFamily="18" charset="0"/>
                <a:cs typeface="微软雅黑" pitchFamily="18" charset="0"/>
              </a:rPr>
              <a:t>说明性分析</a:t>
            </a:r>
          </a:p>
          <a:p>
            <a:pPr>
              <a:lnSpc>
                <a:spcPts val="877"/>
              </a:lnSpc>
            </a:pPr>
            <a:endParaRPr lang="en-US" altLang="zh-CN" b="1" dirty="0" smtClean="0"/>
          </a:p>
          <a:p>
            <a:pPr>
              <a:lnSpc>
                <a:spcPts val="877"/>
              </a:lnSpc>
            </a:pPr>
            <a:endParaRPr lang="en-US" altLang="zh-CN" b="1" dirty="0" smtClean="0"/>
          </a:p>
          <a:p>
            <a:pPr>
              <a:lnSpc>
                <a:spcPts val="526"/>
              </a:lnSpc>
              <a:tabLst>
                <a:tab pos="66812"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预测分析</a:t>
            </a:r>
          </a:p>
        </p:txBody>
      </p:sp>
      <p:sp>
        <p:nvSpPr>
          <p:cNvPr id="13" name="TextBox 1"/>
          <p:cNvSpPr txBox="1"/>
          <p:nvPr/>
        </p:nvSpPr>
        <p:spPr>
          <a:xfrm>
            <a:off x="2780123" y="2339789"/>
            <a:ext cx="230832"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报告</a:t>
            </a:r>
          </a:p>
        </p:txBody>
      </p:sp>
      <p:sp>
        <p:nvSpPr>
          <p:cNvPr id="14" name="TextBox 1"/>
          <p:cNvSpPr txBox="1"/>
          <p:nvPr/>
        </p:nvSpPr>
        <p:spPr>
          <a:xfrm>
            <a:off x="6657093" y="2339789"/>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仪表板</a:t>
            </a:r>
          </a:p>
        </p:txBody>
      </p:sp>
      <p:sp>
        <p:nvSpPr>
          <p:cNvPr id="15" name="TextBox 1"/>
          <p:cNvSpPr txBox="1"/>
          <p:nvPr/>
        </p:nvSpPr>
        <p:spPr>
          <a:xfrm>
            <a:off x="1455221" y="1982481"/>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用户层</a:t>
            </a:r>
          </a:p>
        </p:txBody>
      </p:sp>
      <p:sp>
        <p:nvSpPr>
          <p:cNvPr id="16" name="TextBox 1"/>
          <p:cNvSpPr txBox="1"/>
          <p:nvPr/>
        </p:nvSpPr>
        <p:spPr>
          <a:xfrm>
            <a:off x="200907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最终客户</a:t>
            </a:r>
          </a:p>
        </p:txBody>
      </p:sp>
      <p:sp>
        <p:nvSpPr>
          <p:cNvPr id="17" name="TextBox 1"/>
          <p:cNvSpPr txBox="1"/>
          <p:nvPr/>
        </p:nvSpPr>
        <p:spPr>
          <a:xfrm>
            <a:off x="2812703" y="2109268"/>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供应商</a:t>
            </a:r>
          </a:p>
        </p:txBody>
      </p:sp>
      <p:sp>
        <p:nvSpPr>
          <p:cNvPr id="18" name="TextBox 1"/>
          <p:cNvSpPr txBox="1"/>
          <p:nvPr/>
        </p:nvSpPr>
        <p:spPr>
          <a:xfrm>
            <a:off x="349687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市场营销</a:t>
            </a:r>
          </a:p>
        </p:txBody>
      </p:sp>
      <p:sp>
        <p:nvSpPr>
          <p:cNvPr id="19" name="TextBox 1"/>
          <p:cNvSpPr txBox="1"/>
          <p:nvPr/>
        </p:nvSpPr>
        <p:spPr>
          <a:xfrm>
            <a:off x="503897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管理人员</a:t>
            </a:r>
          </a:p>
        </p:txBody>
      </p:sp>
      <p:sp>
        <p:nvSpPr>
          <p:cNvPr id="20" name="TextBox 1"/>
          <p:cNvSpPr txBox="1"/>
          <p:nvPr/>
        </p:nvSpPr>
        <p:spPr>
          <a:xfrm>
            <a:off x="425706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客户服务</a:t>
            </a:r>
          </a:p>
        </p:txBody>
      </p:sp>
      <p:sp>
        <p:nvSpPr>
          <p:cNvPr id="21" name="TextBox 1"/>
          <p:cNvSpPr txBox="1"/>
          <p:nvPr/>
        </p:nvSpPr>
        <p:spPr>
          <a:xfrm>
            <a:off x="581002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业务流程</a:t>
            </a:r>
          </a:p>
        </p:txBody>
      </p:sp>
      <p:sp>
        <p:nvSpPr>
          <p:cNvPr id="22" name="TextBox 1"/>
          <p:cNvSpPr txBox="1"/>
          <p:nvPr/>
        </p:nvSpPr>
        <p:spPr>
          <a:xfrm>
            <a:off x="728696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合作伙伴</a:t>
            </a:r>
          </a:p>
        </p:txBody>
      </p:sp>
      <p:sp>
        <p:nvSpPr>
          <p:cNvPr id="23" name="TextBox 1"/>
          <p:cNvSpPr txBox="1"/>
          <p:nvPr/>
        </p:nvSpPr>
        <p:spPr>
          <a:xfrm>
            <a:off x="654849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应用系统</a:t>
            </a:r>
          </a:p>
        </p:txBody>
      </p:sp>
      <p:sp>
        <p:nvSpPr>
          <p:cNvPr id="24" name="TextBox 1"/>
          <p:cNvSpPr txBox="1"/>
          <p:nvPr/>
        </p:nvSpPr>
        <p:spPr>
          <a:xfrm>
            <a:off x="4463401" y="3273399"/>
            <a:ext cx="1045158" cy="143071"/>
          </a:xfrm>
          <a:prstGeom prst="rect">
            <a:avLst/>
          </a:prstGeom>
          <a:noFill/>
        </p:spPr>
        <p:txBody>
          <a:bodyPr wrap="none" lIns="0" tIns="0" rIns="0" bIns="40087" rtlCol="0">
            <a:spAutoFit/>
          </a:bodyPr>
          <a:lstStyle/>
          <a:p>
            <a:pPr>
              <a:lnSpc>
                <a:spcPts val="789"/>
              </a:lnSpc>
            </a:pPr>
            <a:r>
              <a:rPr lang="en-US" altLang="zh-CN" sz="900" b="1" dirty="0" smtClean="0">
                <a:solidFill>
                  <a:srgbClr val="000000"/>
                </a:solidFill>
                <a:latin typeface="微软雅黑" pitchFamily="18" charset="0"/>
                <a:cs typeface="微软雅黑" pitchFamily="18" charset="0"/>
              </a:rPr>
              <a:t>数据沙箱（</a:t>
            </a:r>
            <a:r>
              <a:rPr lang="en-US" altLang="zh-CN" sz="900" b="1" dirty="0" smtClean="0">
                <a:solidFill>
                  <a:srgbClr val="000000"/>
                </a:solidFill>
                <a:latin typeface="Times New Roman" pitchFamily="18" charset="0"/>
                <a:cs typeface="Times New Roman" pitchFamily="18" charset="0"/>
              </a:rPr>
              <a:t>Sandbox)</a:t>
            </a:r>
          </a:p>
        </p:txBody>
      </p:sp>
      <p:sp>
        <p:nvSpPr>
          <p:cNvPr id="25" name="TextBox 1"/>
          <p:cNvSpPr txBox="1"/>
          <p:nvPr/>
        </p:nvSpPr>
        <p:spPr>
          <a:xfrm>
            <a:off x="1824456" y="4598895"/>
            <a:ext cx="803105"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Distributed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File</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Systems</a:t>
            </a:r>
          </a:p>
        </p:txBody>
      </p:sp>
      <p:sp>
        <p:nvSpPr>
          <p:cNvPr id="26" name="TextBox 1"/>
          <p:cNvSpPr txBox="1"/>
          <p:nvPr/>
        </p:nvSpPr>
        <p:spPr>
          <a:xfrm>
            <a:off x="3475154" y="4598895"/>
            <a:ext cx="248466"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NoSQL</a:t>
            </a:r>
          </a:p>
        </p:txBody>
      </p:sp>
      <p:sp>
        <p:nvSpPr>
          <p:cNvPr id="27" name="TextBox 1"/>
          <p:cNvSpPr txBox="1"/>
          <p:nvPr/>
        </p:nvSpPr>
        <p:spPr>
          <a:xfrm>
            <a:off x="6602794" y="4598895"/>
            <a:ext cx="336631"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Relational</a:t>
            </a:r>
          </a:p>
        </p:txBody>
      </p:sp>
      <p:sp>
        <p:nvSpPr>
          <p:cNvPr id="28" name="TextBox 1"/>
          <p:cNvSpPr txBox="1"/>
          <p:nvPr/>
        </p:nvSpPr>
        <p:spPr>
          <a:xfrm>
            <a:off x="5647126" y="4598895"/>
            <a:ext cx="447238"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Data</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Streams</a:t>
            </a:r>
          </a:p>
        </p:txBody>
      </p:sp>
      <p:sp>
        <p:nvSpPr>
          <p:cNvPr id="29" name="TextBox 1"/>
          <p:cNvSpPr txBox="1"/>
          <p:nvPr/>
        </p:nvSpPr>
        <p:spPr>
          <a:xfrm>
            <a:off x="2302290" y="5647765"/>
            <a:ext cx="153888"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文档</a:t>
            </a:r>
          </a:p>
        </p:txBody>
      </p:sp>
      <p:sp>
        <p:nvSpPr>
          <p:cNvPr id="30" name="TextBox 1"/>
          <p:cNvSpPr txBox="1"/>
          <p:nvPr/>
        </p:nvSpPr>
        <p:spPr>
          <a:xfrm>
            <a:off x="3507734" y="5647765"/>
            <a:ext cx="230832"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多媒体</a:t>
            </a:r>
          </a:p>
        </p:txBody>
      </p:sp>
      <p:sp>
        <p:nvSpPr>
          <p:cNvPr id="31" name="TextBox 1"/>
          <p:cNvSpPr txBox="1"/>
          <p:nvPr/>
        </p:nvSpPr>
        <p:spPr>
          <a:xfrm>
            <a:off x="4702318" y="5647765"/>
            <a:ext cx="538609"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网络和社交媒体</a:t>
            </a:r>
          </a:p>
        </p:txBody>
      </p:sp>
      <p:sp>
        <p:nvSpPr>
          <p:cNvPr id="1024" name="TextBox 1"/>
          <p:cNvSpPr txBox="1"/>
          <p:nvPr/>
        </p:nvSpPr>
        <p:spPr>
          <a:xfrm>
            <a:off x="6363877" y="5647765"/>
            <a:ext cx="307777"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机器生成</a:t>
            </a:r>
          </a:p>
        </p:txBody>
      </p:sp>
      <p:sp>
        <p:nvSpPr>
          <p:cNvPr id="1025" name="TextBox 1"/>
          <p:cNvSpPr txBox="1"/>
          <p:nvPr/>
        </p:nvSpPr>
        <p:spPr>
          <a:xfrm>
            <a:off x="1531240" y="3734441"/>
            <a:ext cx="512961" cy="66127"/>
          </a:xfrm>
          <a:prstGeom prst="rect">
            <a:avLst/>
          </a:prstGeom>
          <a:noFill/>
        </p:spPr>
        <p:txBody>
          <a:bodyPr wrap="none" lIns="0" tIns="0" rIns="0" bIns="40087" rtlCol="0">
            <a:spAutoFit/>
          </a:bodyPr>
          <a:lstStyle/>
          <a:p>
            <a:pPr>
              <a:lnSpc>
                <a:spcPts val="175"/>
              </a:lnSpc>
            </a:pPr>
            <a:r>
              <a:rPr lang="en-US" altLang="zh-CN" sz="800" b="1" dirty="0" smtClean="0">
                <a:solidFill>
                  <a:srgbClr val="FFFFFF"/>
                </a:solidFill>
                <a:latin typeface="微软雅黑" pitchFamily="18" charset="0"/>
                <a:cs typeface="微软雅黑" pitchFamily="18" charset="0"/>
              </a:rPr>
              <a:t>大数据处理</a:t>
            </a:r>
          </a:p>
        </p:txBody>
      </p:sp>
      <p:sp>
        <p:nvSpPr>
          <p:cNvPr id="1026" name="TextBox 1"/>
          <p:cNvSpPr txBox="1"/>
          <p:nvPr/>
        </p:nvSpPr>
        <p:spPr>
          <a:xfrm>
            <a:off x="2476048" y="3261873"/>
            <a:ext cx="1242328" cy="438023"/>
          </a:xfrm>
          <a:prstGeom prst="rect">
            <a:avLst/>
          </a:prstGeom>
          <a:noFill/>
        </p:spPr>
        <p:txBody>
          <a:bodyPr wrap="none" lIns="0" tIns="0" rIns="0" bIns="40087" rtlCol="0">
            <a:spAutoFit/>
          </a:bodyPr>
          <a:lstStyle/>
          <a:p>
            <a:pPr>
              <a:lnSpc>
                <a:spcPts val="964"/>
              </a:lnSpc>
              <a:tabLst>
                <a:tab pos="77948"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大数据处理</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发现</a:t>
            </a:r>
          </a:p>
          <a:p>
            <a:pPr>
              <a:lnSpc>
                <a:spcPts val="877"/>
              </a:lnSpc>
            </a:pPr>
            <a:endParaRPr lang="en-US" altLang="zh-CN" b="1" dirty="0" smtClean="0"/>
          </a:p>
          <a:p>
            <a:pPr>
              <a:lnSpc>
                <a:spcPts val="1228"/>
              </a:lnSpc>
              <a:tabLst>
                <a:tab pos="77948" algn="l"/>
              </a:tabLst>
            </a:pPr>
            <a:r>
              <a:rPr lang="en-US" altLang="zh-CN" sz="700" b="1" dirty="0" smtClean="0">
                <a:solidFill>
                  <a:srgbClr val="000000"/>
                </a:solidFill>
                <a:latin typeface="微软雅黑" pitchFamily="18" charset="0"/>
                <a:cs typeface="微软雅黑" pitchFamily="18" charset="0"/>
              </a:rPr>
              <a:t>海量非结构化数据</a:t>
            </a:r>
            <a:r>
              <a:rPr lang="en-US" altLang="zh-CN" sz="700" b="1" dirty="0" smtClean="0">
                <a:solidFill>
                  <a:srgbClr val="000000"/>
                </a:solidFill>
                <a:latin typeface="Times New Roman" pitchFamily="18" charset="0"/>
                <a:cs typeface="Times New Roman" pitchFamily="18" charset="0"/>
              </a:rPr>
              <a:t>&amp;</a:t>
            </a:r>
            <a:r>
              <a:rPr lang="en-US" altLang="zh-CN" sz="700" b="1" dirty="0" smtClean="0">
                <a:solidFill>
                  <a:srgbClr val="000000"/>
                </a:solidFill>
                <a:latin typeface="微软雅黑" pitchFamily="18" charset="0"/>
                <a:cs typeface="微软雅黑" pitchFamily="18" charset="0"/>
              </a:rPr>
              <a:t>流数据处理</a:t>
            </a:r>
          </a:p>
        </p:txBody>
      </p:sp>
      <p:sp>
        <p:nvSpPr>
          <p:cNvPr id="1028" name="TextBox 1"/>
          <p:cNvSpPr txBox="1"/>
          <p:nvPr/>
        </p:nvSpPr>
        <p:spPr>
          <a:xfrm>
            <a:off x="2432609"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信息发现</a:t>
            </a:r>
          </a:p>
        </p:txBody>
      </p:sp>
      <p:sp>
        <p:nvSpPr>
          <p:cNvPr id="1029" name="TextBox 1"/>
          <p:cNvSpPr txBox="1"/>
          <p:nvPr/>
        </p:nvSpPr>
        <p:spPr>
          <a:xfrm>
            <a:off x="3442575"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数据转化</a:t>
            </a:r>
          </a:p>
        </p:txBody>
      </p:sp>
      <p:sp>
        <p:nvSpPr>
          <p:cNvPr id="1030" name="TextBox 1"/>
          <p:cNvSpPr txBox="1"/>
          <p:nvPr/>
        </p:nvSpPr>
        <p:spPr>
          <a:xfrm>
            <a:off x="901368" y="4794837"/>
            <a:ext cx="384721" cy="848392"/>
          </a:xfrm>
          <a:prstGeom prst="rect">
            <a:avLst/>
          </a:prstGeom>
          <a:noFill/>
        </p:spPr>
        <p:txBody>
          <a:bodyPr wrap="none" lIns="0" tIns="0" rIns="0" bIns="40087" rtlCol="0">
            <a:spAutoFit/>
          </a:bodyPr>
          <a:lstStyle/>
          <a:p>
            <a:pPr>
              <a:lnSpc>
                <a:spcPts val="175"/>
              </a:lnSpc>
            </a:pPr>
            <a:r>
              <a:rPr lang="en-US" altLang="zh-CN" sz="1000" b="1" dirty="0" smtClean="0">
                <a:solidFill>
                  <a:srgbClr val="000000"/>
                </a:solidFill>
                <a:latin typeface="微软雅黑" pitchFamily="18" charset="0"/>
                <a:cs typeface="微软雅黑" pitchFamily="18" charset="0"/>
              </a:rPr>
              <a:t>存储层</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614"/>
              </a:lnSpc>
            </a:pPr>
            <a:r>
              <a:rPr lang="en-US" altLang="zh-CN" sz="1000" b="1" dirty="0" smtClean="0">
                <a:solidFill>
                  <a:srgbClr val="000000"/>
                </a:solidFill>
                <a:latin typeface="微软雅黑" pitchFamily="18" charset="0"/>
                <a:cs typeface="微软雅黑" pitchFamily="18" charset="0"/>
              </a:rPr>
              <a:t>数据源</a:t>
            </a:r>
          </a:p>
        </p:txBody>
      </p:sp>
      <p:sp>
        <p:nvSpPr>
          <p:cNvPr id="1031" name="TextBox 1"/>
          <p:cNvSpPr txBox="1"/>
          <p:nvPr/>
        </p:nvSpPr>
        <p:spPr>
          <a:xfrm>
            <a:off x="4832637" y="3918857"/>
            <a:ext cx="2797241" cy="591911"/>
          </a:xfrm>
          <a:prstGeom prst="rect">
            <a:avLst/>
          </a:prstGeom>
          <a:noFill/>
        </p:spPr>
        <p:txBody>
          <a:bodyPr wrap="none" lIns="0" tIns="0" rIns="0" bIns="40087" rtlCol="0">
            <a:spAutoFit/>
          </a:bodyPr>
          <a:lstStyle/>
          <a:p>
            <a:pPr>
              <a:lnSpc>
                <a:spcPts val="263"/>
              </a:lnSpc>
              <a:tabLst>
                <a:tab pos="1870740" algn="l"/>
              </a:tabLst>
            </a:pPr>
            <a:r>
              <a:rPr lang="en-US" altLang="zh-CN" b="1" dirty="0" smtClean="0"/>
              <a:t>	</a:t>
            </a:r>
            <a:r>
              <a:rPr lang="en-US" altLang="zh-CN" sz="1200" b="1" dirty="0" smtClean="0">
                <a:solidFill>
                  <a:srgbClr val="FD0000"/>
                </a:solidFill>
                <a:latin typeface="微软雅黑" pitchFamily="18" charset="0"/>
                <a:cs typeface="微软雅黑" pitchFamily="18" charset="0"/>
              </a:rPr>
              <a:t>数据仓库</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1315"/>
              </a:lnSpc>
              <a:tabLst>
                <a:tab pos="1870740" algn="l"/>
              </a:tabLst>
            </a:pPr>
            <a:r>
              <a:rPr lang="en-US" altLang="zh-CN" sz="1100" b="1" dirty="0" smtClean="0">
                <a:solidFill>
                  <a:srgbClr val="000000"/>
                </a:solidFill>
                <a:latin typeface="微软雅黑" pitchFamily="18" charset="0"/>
                <a:cs typeface="微软雅黑" pitchFamily="18" charset="0"/>
              </a:rPr>
              <a:t>海量非结构化</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结构化数据访问，转换和存储</a:t>
            </a:r>
          </a:p>
        </p:txBody>
      </p:sp>
      <p:sp>
        <p:nvSpPr>
          <p:cNvPr id="1032" name="TextBox 1"/>
          <p:cNvSpPr txBox="1"/>
          <p:nvPr/>
        </p:nvSpPr>
        <p:spPr>
          <a:xfrm>
            <a:off x="6200979" y="3377133"/>
            <a:ext cx="1692771" cy="78951"/>
          </a:xfrm>
          <a:prstGeom prst="rect">
            <a:avLst/>
          </a:prstGeom>
          <a:noFill/>
        </p:spPr>
        <p:txBody>
          <a:bodyPr wrap="none" lIns="0" tIns="0" rIns="0" bIns="40087" rtlCol="0">
            <a:spAutoFit/>
          </a:bodyPr>
          <a:lstStyle/>
          <a:p>
            <a:pPr>
              <a:lnSpc>
                <a:spcPts val="263"/>
              </a:lnSpc>
            </a:pPr>
            <a:r>
              <a:rPr lang="en-US" altLang="zh-CN" sz="1200" b="1" dirty="0" smtClean="0">
                <a:solidFill>
                  <a:srgbClr val="FD0000"/>
                </a:solidFill>
                <a:latin typeface="微软雅黑" pitchFamily="18" charset="0"/>
                <a:cs typeface="微软雅黑" pitchFamily="18" charset="0"/>
              </a:rPr>
              <a:t>分析主题库（数据集市）</a:t>
            </a:r>
          </a:p>
        </p:txBody>
      </p:sp>
      <p:sp>
        <p:nvSpPr>
          <p:cNvPr id="1033" name="TextBox 1"/>
          <p:cNvSpPr txBox="1"/>
          <p:nvPr/>
        </p:nvSpPr>
        <p:spPr>
          <a:xfrm>
            <a:off x="4474262" y="4598895"/>
            <a:ext cx="719749"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Faceted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Unstructured</a:t>
            </a:r>
          </a:p>
        </p:txBody>
      </p:sp>
      <p:sp>
        <p:nvSpPr>
          <p:cNvPr id="1034" name="TextBox 1"/>
          <p:cNvSpPr txBox="1"/>
          <p:nvPr/>
        </p:nvSpPr>
        <p:spPr>
          <a:xfrm>
            <a:off x="7428143" y="4598895"/>
            <a:ext cx="588303"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Spatial/Relational</a:t>
            </a:r>
          </a:p>
        </p:txBody>
      </p:sp>
      <p:sp>
        <p:nvSpPr>
          <p:cNvPr id="1035" name="TextBox 1"/>
          <p:cNvSpPr txBox="1"/>
          <p:nvPr/>
        </p:nvSpPr>
        <p:spPr>
          <a:xfrm>
            <a:off x="7515022" y="5682343"/>
            <a:ext cx="461665"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企业部门应用</a:t>
            </a:r>
          </a:p>
        </p:txBody>
      </p:sp>
      <p:pic>
        <p:nvPicPr>
          <p:cNvPr id="1036" name="图片 1035"/>
          <p:cNvPicPr>
            <a:picLocks noChangeAspect="1"/>
          </p:cNvPicPr>
          <p:nvPr/>
        </p:nvPicPr>
        <p:blipFill>
          <a:blip r:embed="rId3" cstate="print"/>
          <a:stretch>
            <a:fillRect/>
          </a:stretch>
        </p:blipFill>
        <p:spPr>
          <a:xfrm>
            <a:off x="1246545" y="1149724"/>
            <a:ext cx="4498321" cy="442443"/>
          </a:xfrm>
          <a:prstGeom prst="rect">
            <a:avLst/>
          </a:prstGeom>
        </p:spPr>
      </p:pic>
      <p:sp>
        <p:nvSpPr>
          <p:cNvPr id="45"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0"/>
          <p:cNvSpPr>
            <a:spLocks noChangeArrowheads="1"/>
          </p:cNvSpPr>
          <p:nvPr/>
        </p:nvSpPr>
        <p:spPr bwMode="gray">
          <a:xfrm>
            <a:off x="1475656" y="4668242"/>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5"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sp>
        <p:nvSpPr>
          <p:cNvPr id="14" name="Rectangle 23"/>
          <p:cNvSpPr>
            <a:spLocks noChangeArrowheads="1"/>
          </p:cNvSpPr>
          <p:nvPr/>
        </p:nvSpPr>
        <p:spPr bwMode="auto">
          <a:xfrm>
            <a:off x="2482007" y="472746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188640"/>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商品零售大数据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48</a:t>
            </a:fld>
            <a:endParaRPr lang="en-US" dirty="0"/>
          </a:p>
        </p:txBody>
      </p:sp>
      <p:sp>
        <p:nvSpPr>
          <p:cNvPr id="5" name="Content Placeholder 4"/>
          <p:cNvSpPr>
            <a:spLocks noGrp="1"/>
          </p:cNvSpPr>
          <p:nvPr>
            <p:ph sz="half" idx="1"/>
          </p:nvPr>
        </p:nvSpPr>
        <p:spPr>
          <a:xfrm>
            <a:off x="4808667" y="1192227"/>
            <a:ext cx="3845936" cy="5062207"/>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此事经被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纽约时报</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报道后，塔吉特“大数据”的巨大威力轰动全美</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在美国，有一位父亲怒气冲冲地跑到塔吉特卖场，质问为何将带有婴儿用品优惠券的广告邮件，寄送给他正在念高中的女儿</a:t>
            </a:r>
            <a:r>
              <a:rPr lang="en-US" altLang="zh-CN" dirty="0" smtClean="0">
                <a:solidFill>
                  <a:schemeClr val="tx1"/>
                </a:solidFill>
                <a:latin typeface="微软雅黑" panose="020B0503020204020204" pitchFamily="34" charset="-122"/>
                <a:ea typeface="微软雅黑" panose="020B0503020204020204" pitchFamily="34" charset="-122"/>
              </a:rPr>
              <a:t>?</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然而后来证实，他的女儿果真怀孕了。这名女孩搜寻商品的关键词，以及在社交网站所显露的行为轨迹，使沃尔玛捕捉到了她的怀孕信息。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模型发现，许多孕妇在第</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个妊娠期的开始会买许多大包装的无香味护手霜；在怀孕的最初</a:t>
            </a:r>
            <a:r>
              <a:rPr lang="en-US" altLang="zh-CN" dirty="0" smtClean="0">
                <a:solidFill>
                  <a:schemeClr val="tx1"/>
                </a:solidFill>
                <a:latin typeface="微软雅黑" panose="020B0503020204020204" pitchFamily="34" charset="-122"/>
                <a:ea typeface="微软雅黑" panose="020B0503020204020204" pitchFamily="34" charset="-122"/>
              </a:rPr>
              <a:t>20</a:t>
            </a:r>
            <a:r>
              <a:rPr lang="zh-CN" altLang="en-US" dirty="0" smtClean="0">
                <a:solidFill>
                  <a:schemeClr val="tx1"/>
                </a:solidFill>
                <a:latin typeface="微软雅黑" panose="020B0503020204020204" pitchFamily="34" charset="-122"/>
                <a:ea typeface="微软雅黑" panose="020B0503020204020204" pitchFamily="34" charset="-122"/>
              </a:rPr>
              <a:t>周大量购买补充钙、镁、锌的善存片之类的保健品。</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最后塔吉特选出了</a:t>
            </a:r>
            <a:r>
              <a:rPr lang="en-US" altLang="zh-CN" dirty="0" smtClean="0">
                <a:solidFill>
                  <a:schemeClr val="tx1"/>
                </a:solidFill>
                <a:latin typeface="微软雅黑" panose="020B0503020204020204" pitchFamily="34" charset="-122"/>
                <a:ea typeface="微软雅黑" panose="020B0503020204020204" pitchFamily="34" charset="-122"/>
              </a:rPr>
              <a:t>25</a:t>
            </a:r>
            <a:r>
              <a:rPr lang="zh-CN" altLang="en-US" dirty="0" smtClean="0">
                <a:solidFill>
                  <a:schemeClr val="tx1"/>
                </a:solidFill>
                <a:latin typeface="微软雅黑" panose="020B0503020204020204" pitchFamily="34" charset="-122"/>
                <a:ea typeface="微软雅黑" panose="020B0503020204020204" pitchFamily="34" charset="-122"/>
              </a:rPr>
              <a:t>种典型商品的消费数据构建了“怀孕预测指数”，通过这个指数，</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能够在很小的误差范围内预测到顾客的怀孕情况，因此</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就能早早地把孕妇优惠广告寄发给顾客。</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40963" name="Picture 3" descr="http://2a.zol-img.com.cn/product/113_500x2000/556/ceR9BLurU7fQ.png"/>
          <p:cNvPicPr>
            <a:picLocks noChangeAspect="1" noChangeArrowheads="1"/>
          </p:cNvPicPr>
          <p:nvPr/>
        </p:nvPicPr>
        <p:blipFill>
          <a:blip r:embed="rId2" cstate="print"/>
          <a:srcRect b="12553"/>
          <a:stretch>
            <a:fillRect/>
          </a:stretch>
        </p:blipFill>
        <p:spPr bwMode="auto">
          <a:xfrm>
            <a:off x="445573" y="1052736"/>
            <a:ext cx="4202430" cy="2712893"/>
          </a:xfrm>
          <a:prstGeom prst="rect">
            <a:avLst/>
          </a:prstGeom>
          <a:noFill/>
        </p:spPr>
      </p:pic>
      <p:pic>
        <p:nvPicPr>
          <p:cNvPr id="40965" name="Picture 5" descr="http://epaper.qingdaonews.com/qdwb/20100704/m_58219.jpg"/>
          <p:cNvPicPr>
            <a:picLocks noChangeAspect="1" noChangeArrowheads="1"/>
          </p:cNvPicPr>
          <p:nvPr/>
        </p:nvPicPr>
        <p:blipFill>
          <a:blip r:embed="rId3" cstate="print"/>
          <a:srcRect/>
          <a:stretch>
            <a:fillRect/>
          </a:stretch>
        </p:blipFill>
        <p:spPr bwMode="auto">
          <a:xfrm>
            <a:off x="445573" y="3965781"/>
            <a:ext cx="4202430" cy="212340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8104" y="-6822"/>
            <a:ext cx="3733808" cy="4526595"/>
          </a:xfrm>
          <a:prstGeom prst="rect">
            <a:avLst/>
          </a:prstGeom>
        </p:spPr>
      </p:pic>
      <p:grpSp>
        <p:nvGrpSpPr>
          <p:cNvPr id="2" name="Group 28"/>
          <p:cNvGrpSpPr/>
          <p:nvPr/>
        </p:nvGrpSpPr>
        <p:grpSpPr>
          <a:xfrm rot="1212229">
            <a:off x="6479042" y="1153648"/>
            <a:ext cx="2579347" cy="1437680"/>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31" name="Picture 2" descr="C:\Users\adi\Desktop\Old_Camer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0980" y="4930111"/>
              <a:ext cx="2571312" cy="1419889"/>
            </a:xfrm>
            <a:prstGeom prst="rect">
              <a:avLst/>
            </a:prstGeom>
            <a:noFill/>
            <a:ln>
              <a:noFill/>
            </a:ln>
            <a:effectLst/>
          </p:spPr>
        </p:pic>
        <p:pic>
          <p:nvPicPr>
            <p:cNvPr id="32" name="Picture 2" descr="C:\Users\adi\Desktop\Old_Camer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7891471" y="2716011"/>
            <a:ext cx="1398890" cy="139852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096504">
            <a:off x="4860391" y="3554729"/>
            <a:ext cx="1608303" cy="1771651"/>
          </a:xfrm>
          <a:prstGeom prst="rect">
            <a:avLst/>
          </a:prstGeom>
        </p:spPr>
      </p:pic>
      <p:pic>
        <p:nvPicPr>
          <p:cNvPr id="7" name="Picture 9" descr="C:\Users\roslyn.ADI\Desktop\DVD_ART35\Artwork_Imagery\Hardware Photos\OEM HW\Storage devices\HP USB Flash memory drive.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5040977" y="1195537"/>
            <a:ext cx="1282163" cy="1832731"/>
          </a:xfrm>
          <a:prstGeom prst="rect">
            <a:avLst/>
          </a:prstGeom>
          <a:noFill/>
        </p:spPr>
      </p:pic>
      <p:pic>
        <p:nvPicPr>
          <p:cNvPr id="6" name="Picture 5" descr="HP_Camera.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35315" y="1832389"/>
            <a:ext cx="1124013" cy="1138591"/>
          </a:xfrm>
          <a:prstGeom prst="rect">
            <a:avLst/>
          </a:prstGeom>
        </p:spPr>
      </p:pic>
      <p:pic>
        <p:nvPicPr>
          <p:cNvPr id="56" name="Picture 9" descr="C:\Users\roslyn.ADI\Desktop\DVD_ART35\Artwork_Imagery\Hardware Photos\OEM HW\Storage devices\HP USB Flash memory drive.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7740352" y="375810"/>
            <a:ext cx="1403648" cy="1639455"/>
          </a:xfrm>
          <a:prstGeom prst="rect">
            <a:avLst/>
          </a:prstGeom>
          <a:noFill/>
        </p:spPr>
      </p:pic>
      <p:pic>
        <p:nvPicPr>
          <p:cNvPr id="61" name="Picture 60" descr="facebook.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45701">
            <a:off x="6581705" y="2214344"/>
            <a:ext cx="1780211" cy="892699"/>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5649595" y="1666814"/>
            <a:ext cx="1357280" cy="1706439"/>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cstate="print"/>
          <a:stretch>
            <a:fillRect/>
          </a:stretch>
        </p:blipFill>
        <p:spPr>
          <a:xfrm rot="407817">
            <a:off x="4512302" y="2965089"/>
            <a:ext cx="1428944" cy="1866667"/>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cstate="print"/>
          <a:stretch>
            <a:fillRect/>
          </a:stretch>
        </p:blipFill>
        <p:spPr>
          <a:xfrm rot="20966772">
            <a:off x="4849396" y="2553927"/>
            <a:ext cx="1513056" cy="549279"/>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a:xfrm rot="21292871">
            <a:off x="5122673" y="2906059"/>
            <a:ext cx="3210896" cy="1665352"/>
          </a:xfrm>
          <a:prstGeom prst="rect">
            <a:avLst/>
          </a:prstGeom>
        </p:spPr>
      </p:pic>
      <p:pic>
        <p:nvPicPr>
          <p:cNvPr id="70" name="Picture 69" descr="msnmessenger copy.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258742">
            <a:off x="5982347" y="3839389"/>
            <a:ext cx="2090202" cy="2587811"/>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1118497">
            <a:off x="7600548" y="3550489"/>
            <a:ext cx="1051358" cy="1391592"/>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831391">
            <a:off x="4687111" y="4975866"/>
            <a:ext cx="2344432" cy="3137449"/>
          </a:xfrm>
          <a:prstGeom prst="rect">
            <a:avLst/>
          </a:prstGeom>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rot="743932">
            <a:off x="6013845" y="4912445"/>
            <a:ext cx="2062137" cy="2567507"/>
          </a:xfrm>
          <a:prstGeom prst="rect">
            <a:avLst/>
          </a:prstGeom>
          <a:noFill/>
        </p:spPr>
      </p:pic>
      <p:pic>
        <p:nvPicPr>
          <p:cNvPr id="28" name="Picture 27" descr="msn hotmail logo.png"/>
          <p:cNvPicPr>
            <a:picLocks noChangeAspect="1"/>
          </p:cNvPicPr>
          <p:nvPr/>
        </p:nvPicPr>
        <p:blipFill>
          <a:blip r:embed="rId20" cstate="print"/>
          <a:stretch>
            <a:fillRect/>
          </a:stretch>
        </p:blipFill>
        <p:spPr>
          <a:xfrm rot="20356202">
            <a:off x="7292774" y="4062432"/>
            <a:ext cx="2543728" cy="2795568"/>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20627524">
            <a:off x="7653750" y="5228434"/>
            <a:ext cx="1657006" cy="2397319"/>
          </a:xfrm>
          <a:prstGeom prst="rect">
            <a:avLst/>
          </a:prstGeom>
          <a:noFill/>
          <a:effectLst>
            <a:outerShdw blurRad="50800" dist="38100" dir="2700000" algn="tl" rotWithShape="0">
              <a:prstClr val="black">
                <a:alpha val="40000"/>
              </a:prstClr>
            </a:outerShdw>
          </a:effectLst>
        </p:spPr>
      </p:pic>
      <p:sp>
        <p:nvSpPr>
          <p:cNvPr id="29" name="Title 1"/>
          <p:cNvSpPr>
            <a:spLocks noGrp="1"/>
          </p:cNvSpPr>
          <p:nvPr>
            <p:ph type="title"/>
          </p:nvPr>
        </p:nvSpPr>
        <p:spPr>
          <a:xfrm>
            <a:off x="971600" y="188640"/>
            <a:ext cx="8172400" cy="498599"/>
          </a:xfrm>
        </p:spPr>
        <p:txBody>
          <a:bodyPr/>
          <a:lstStyle/>
          <a:p>
            <a:r>
              <a:rPr lang="zh-CN" altLang="en-US" dirty="0" smtClean="0">
                <a:latin typeface="黑体" pitchFamily="49" charset="-122"/>
                <a:ea typeface="黑体" pitchFamily="49" charset="-122"/>
              </a:rPr>
              <a:t>数据爆炸式增长（每分钟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Twitter</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发布</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27</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新推</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57000+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个</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iPhone</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err="1" smtClean="0">
                  <a:solidFill>
                    <a:schemeClr val="tx1">
                      <a:alpha val="99000"/>
                    </a:schemeClr>
                  </a:solidFill>
                  <a:latin typeface="微软雅黑" pitchFamily="34" charset="-122"/>
                  <a:ea typeface="微软雅黑" pitchFamily="34" charset="-122"/>
                  <a:cs typeface="Segoe UI" pitchFamily="34" charset="0"/>
                </a:rPr>
                <a:t>Weixin</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19</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600" dirty="0" smtClean="0">
                  <a:solidFill>
                    <a:schemeClr val="tx1">
                      <a:alpha val="99000"/>
                    </a:schemeClr>
                  </a:solidFill>
                  <a:latin typeface="微软雅黑" pitchFamily="34" charset="-122"/>
                  <a:ea typeface="微软雅黑" pitchFamily="34" charset="-122"/>
                  <a:cs typeface="Segoe UI" pitchFamily="34" charset="0"/>
                </a:rPr>
                <a:t>Snapchat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上观看视频次数</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700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万次</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1.8</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亿</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条</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京东</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618</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头两个小时</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dirty="0" smtClean="0">
                  <a:solidFill>
                    <a:schemeClr val="tx1">
                      <a:alpha val="99000"/>
                    </a:schemeClr>
                  </a:solidFill>
                  <a:latin typeface="微软雅黑" pitchFamily="34" charset="-122"/>
                  <a:ea typeface="微软雅黑" pitchFamily="34" charset="-122"/>
                  <a:cs typeface="Segoe UI" pitchFamily="34" charset="0"/>
                </a:rPr>
                <a:t>8</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亿元订单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淘</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宝双</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11</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高峰期</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500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万个</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600" dirty="0" smtClean="0">
                  <a:solidFill>
                    <a:schemeClr val="tx1">
                      <a:alpha val="99000"/>
                    </a:schemeClr>
                  </a:solidFill>
                  <a:latin typeface="微软雅黑" pitchFamily="34" charset="-122"/>
                  <a:ea typeface="微软雅黑" pitchFamily="34" charset="-122"/>
                  <a:cs typeface="Segoe UI" pitchFamily="34" charset="0"/>
                </a:rPr>
                <a:t>Google</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处理</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3800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搜索请求</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12</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月</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23</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日</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预售腊月</a:t>
              </a:r>
              <a:r>
                <a:rPr lang="zh-CN" altLang="en-US" sz="1600" dirty="0">
                  <a:solidFill>
                    <a:schemeClr val="tx1">
                      <a:alpha val="99000"/>
                    </a:schemeClr>
                  </a:solidFill>
                  <a:latin typeface="微软雅黑" pitchFamily="34" charset="-122"/>
                  <a:ea typeface="微软雅黑" pitchFamily="34" charset="-122"/>
                  <a:cs typeface="Segoe UI" pitchFamily="34" charset="0"/>
                </a:rPr>
                <a:t>二十三</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 12306</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a:r>
                <a:rPr lang="en-US" sz="1600" b="1" dirty="0" smtClean="0">
                  <a:solidFill>
                    <a:schemeClr val="tx1">
                      <a:alpha val="99000"/>
                    </a:schemeClr>
                  </a:solidFill>
                  <a:latin typeface="微软雅黑" pitchFamily="34" charset="-122"/>
                  <a:ea typeface="微软雅黑" pitchFamily="34" charset="-122"/>
                  <a:cs typeface="Segoe UI" pitchFamily="34" charset="0"/>
                </a:rPr>
                <a:t>5900</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3719583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250"/>
                            </p:stCondLst>
                            <p:childTnLst>
                              <p:par>
                                <p:cTn id="21" presetID="53"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450"/>
                            </p:stCondLst>
                            <p:childTnLst>
                              <p:par>
                                <p:cTn id="32" presetID="53" presetClass="entr" presetSubtype="0"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650"/>
                            </p:stCondLst>
                            <p:childTnLst>
                              <p:par>
                                <p:cTn id="38" presetID="53"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850"/>
                            </p:stCondLst>
                            <p:childTnLst>
                              <p:par>
                                <p:cTn id="44" presetID="53"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1050"/>
                            </p:stCondLst>
                            <p:childTnLst>
                              <p:par>
                                <p:cTn id="50" presetID="53"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1250"/>
                            </p:stCondLst>
                            <p:childTnLst>
                              <p:par>
                                <p:cTn id="56" presetID="53" presetClass="entr" presetSubtype="0"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1450"/>
                            </p:stCondLst>
                            <p:childTnLst>
                              <p:par>
                                <p:cTn id="62" presetID="53"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1650"/>
                            </p:stCondLst>
                            <p:childTnLst>
                              <p:par>
                                <p:cTn id="83" presetID="53"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1850"/>
                            </p:stCondLst>
                            <p:childTnLst>
                              <p:par>
                                <p:cTn id="89" presetID="53"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2050"/>
                            </p:stCondLst>
                            <p:childTnLst>
                              <p:par>
                                <p:cTn id="95" presetID="53" presetClass="entr" presetSubtype="0"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2250"/>
                            </p:stCondLst>
                            <p:childTnLst>
                              <p:par>
                                <p:cTn id="101" presetID="53" presetClass="entr" presetSubtype="0"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245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6525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消费大数据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49</a:t>
            </a:fld>
            <a:endParaRPr lang="en-US" dirty="0"/>
          </a:p>
        </p:txBody>
      </p:sp>
      <p:sp>
        <p:nvSpPr>
          <p:cNvPr id="5" name="Content Placeholder 4"/>
          <p:cNvSpPr>
            <a:spLocks noGrp="1"/>
          </p:cNvSpPr>
          <p:nvPr>
            <p:ph sz="half" idx="1"/>
          </p:nvPr>
        </p:nvSpPr>
        <p:spPr>
          <a:xfrm>
            <a:off x="4815430" y="1226713"/>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41986" name="Picture 2"/>
          <p:cNvPicPr>
            <a:picLocks noChangeAspect="1" noChangeArrowheads="1"/>
          </p:cNvPicPr>
          <p:nvPr/>
        </p:nvPicPr>
        <p:blipFill>
          <a:blip r:embed="rId2" cstate="print"/>
          <a:srcRect/>
          <a:stretch>
            <a:fillRect/>
          </a:stretch>
        </p:blipFill>
        <p:spPr bwMode="auto">
          <a:xfrm>
            <a:off x="408466" y="1226713"/>
            <a:ext cx="4057650" cy="2081605"/>
          </a:xfrm>
          <a:prstGeom prst="rect">
            <a:avLst/>
          </a:prstGeom>
          <a:noFill/>
          <a:ln w="9525">
            <a:noFill/>
            <a:miter lim="800000"/>
            <a:headEnd/>
            <a:tailEnd/>
          </a:ln>
        </p:spPr>
      </p:pic>
      <p:sp>
        <p:nvSpPr>
          <p:cNvPr id="41988" name="AutoShape 4" descr="http://t3.baidu.com/it/u=1088124526,4135552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9" name="Picture 5"/>
          <p:cNvPicPr>
            <a:picLocks noChangeAspect="1" noChangeArrowheads="1"/>
          </p:cNvPicPr>
          <p:nvPr/>
        </p:nvPicPr>
        <p:blipFill>
          <a:blip r:embed="rId3" cstate="print"/>
          <a:srcRect/>
          <a:stretch>
            <a:fillRect/>
          </a:stretch>
        </p:blipFill>
        <p:spPr bwMode="auto">
          <a:xfrm>
            <a:off x="408466" y="3460204"/>
            <a:ext cx="4057650" cy="270510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5026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大数据</a:t>
            </a:r>
            <a:r>
              <a:rPr lang="en-US" altLang="zh-CN" sz="2400" dirty="0" smtClean="0">
                <a:solidFill>
                  <a:schemeClr val="tx1">
                    <a:lumMod val="65000"/>
                    <a:lumOff val="35000"/>
                  </a:schemeClr>
                </a:solidFill>
                <a:latin typeface="黑体" pitchFamily="49" charset="-122"/>
                <a:ea typeface="黑体" pitchFamily="49" charset="-122"/>
                <a:cs typeface="+mj-cs"/>
              </a:rPr>
              <a:t>+</a:t>
            </a:r>
            <a:r>
              <a:rPr lang="zh-CN" altLang="en-US" sz="2400" dirty="0" smtClean="0">
                <a:solidFill>
                  <a:schemeClr val="tx1">
                    <a:lumMod val="65000"/>
                    <a:lumOff val="35000"/>
                  </a:schemeClr>
                </a:solidFill>
                <a:latin typeface="黑体" pitchFamily="49" charset="-122"/>
                <a:ea typeface="黑体" pitchFamily="49" charset="-122"/>
                <a:cs typeface="+mj-cs"/>
              </a:rPr>
              <a:t>政治</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50</a:t>
            </a:fld>
            <a:endParaRPr lang="en-US" dirty="0"/>
          </a:p>
        </p:txBody>
      </p:sp>
      <p:sp>
        <p:nvSpPr>
          <p:cNvPr id="5" name="Content Placeholder 4"/>
          <p:cNvSpPr>
            <a:spLocks noGrp="1"/>
          </p:cNvSpPr>
          <p:nvPr>
            <p:ph sz="half" idx="1"/>
          </p:nvPr>
        </p:nvSpPr>
        <p:spPr>
          <a:xfrm>
            <a:off x="4648003" y="1361295"/>
            <a:ext cx="3717576" cy="4525963"/>
          </a:xfrm>
        </p:spPr>
        <p:txBody>
          <a:bodyPr/>
          <a:lstStyle/>
          <a:p>
            <a:pPr lvl="0"/>
            <a:r>
              <a:rPr lang="en-US" altLang="zh-CN" b="1" dirty="0" smtClean="0">
                <a:solidFill>
                  <a:schemeClr val="tx1"/>
                </a:solidFill>
                <a:latin typeface="+mn-ea"/>
              </a:rPr>
              <a:t> </a:t>
            </a:r>
            <a:endParaRPr lang="zh-CN" altLang="en-US" b="1" dirty="0" smtClean="0">
              <a:solidFill>
                <a:schemeClr val="tx1"/>
              </a:solidFill>
              <a:latin typeface="+mn-ea"/>
            </a:endParaRPr>
          </a:p>
          <a:p>
            <a:endParaRPr lang="en-US" dirty="0"/>
          </a:p>
        </p:txBody>
      </p:sp>
      <p:pic>
        <p:nvPicPr>
          <p:cNvPr id="96258"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383323" y="1361295"/>
            <a:ext cx="4056780" cy="2103120"/>
          </a:xfrm>
          <a:prstGeom prst="rect">
            <a:avLst/>
          </a:prstGeom>
          <a:noFill/>
        </p:spPr>
      </p:pic>
      <p:sp>
        <p:nvSpPr>
          <p:cNvPr id="6" name="矩形 5"/>
          <p:cNvSpPr/>
          <p:nvPr/>
        </p:nvSpPr>
        <p:spPr>
          <a:xfrm>
            <a:off x="4720215" y="1052736"/>
            <a:ext cx="3853263" cy="4801314"/>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Twitter</a:t>
            </a:r>
            <a:r>
              <a:rPr lang="zh-CN" altLang="en-US"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smtClean="0">
                <a:latin typeface="微软雅黑" panose="020B0503020204020204" pitchFamily="34" charset="-122"/>
                <a:ea typeface="微软雅黑" panose="020B0503020204020204" pitchFamily="34" charset="-122"/>
              </a:rPr>
              <a:t>59</a:t>
            </a:r>
            <a:r>
              <a:rPr lang="zh-CN" altLang="en-US" dirty="0" smtClean="0">
                <a:latin typeface="微软雅黑" panose="020B0503020204020204" pitchFamily="34" charset="-122"/>
                <a:ea typeface="微软雅黑" panose="020B0503020204020204" pitchFamily="34" charset="-122"/>
              </a:rPr>
              <a:t>，而罗姆尼的只有</a:t>
            </a:r>
            <a:r>
              <a:rPr lang="en-US" altLang="zh-CN" dirty="0" smtClean="0">
                <a:latin typeface="微软雅黑" panose="020B0503020204020204" pitchFamily="34" charset="-122"/>
                <a:ea typeface="微软雅黑" panose="020B0503020204020204" pitchFamily="34" charset="-122"/>
              </a:rPr>
              <a:t>53</a:t>
            </a:r>
            <a:endParaRPr lang="zh-CN" altLang="en-US" dirty="0">
              <a:latin typeface="微软雅黑" panose="020B0503020204020204" pitchFamily="34" charset="-122"/>
              <a:ea typeface="微软雅黑" panose="020B0503020204020204" pitchFamily="34" charset="-122"/>
            </a:endParaRPr>
          </a:p>
        </p:txBody>
      </p:sp>
      <p:pic>
        <p:nvPicPr>
          <p:cNvPr id="27650"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519389" y="3776987"/>
            <a:ext cx="3920714" cy="224324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584" y="71414"/>
            <a:ext cx="7920880"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证监会大数据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51</a:t>
            </a:fld>
            <a:endParaRPr lang="en-US" dirty="0"/>
          </a:p>
        </p:txBody>
      </p:sp>
      <p:sp>
        <p:nvSpPr>
          <p:cNvPr id="5" name="Content Placeholder 4"/>
          <p:cNvSpPr>
            <a:spLocks noGrp="1"/>
          </p:cNvSpPr>
          <p:nvPr>
            <p:ph sz="half" idx="1"/>
          </p:nvPr>
        </p:nvSpPr>
        <p:spPr>
          <a:xfrm>
            <a:off x="4905583" y="1188041"/>
            <a:ext cx="3717576" cy="4525963"/>
          </a:xfrm>
        </p:spPr>
        <p:txBody>
          <a:bodyPr>
            <a:noAutofit/>
          </a:bodyPr>
          <a:lstStyle/>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1800" dirty="0" smtClean="0">
                <a:solidFill>
                  <a:schemeClr val="tx1"/>
                </a:solidFill>
                <a:latin typeface="微软雅黑" panose="020B0503020204020204" pitchFamily="34" charset="-122"/>
                <a:ea typeface="微软雅黑" panose="020B0503020204020204" pitchFamily="34" charset="-122"/>
              </a:rPr>
              <a:t>300</a:t>
            </a:r>
            <a:r>
              <a:rPr lang="zh-CN" altLang="en-US" sz="1800" dirty="0" smtClean="0">
                <a:solidFill>
                  <a:schemeClr val="tx1"/>
                </a:solidFill>
                <a:latin typeface="微软雅黑" panose="020B0503020204020204" pitchFamily="34" charset="-122"/>
                <a:ea typeface="微软雅黑" panose="020B0503020204020204" pitchFamily="34" charset="-122"/>
              </a:rPr>
              <a:t>个。</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实际上，早在</a:t>
            </a:r>
            <a:r>
              <a:rPr lang="en-US" altLang="zh-CN" sz="1800" dirty="0" smtClean="0">
                <a:solidFill>
                  <a:schemeClr val="tx1"/>
                </a:solidFill>
                <a:latin typeface="微软雅黑" panose="020B0503020204020204" pitchFamily="34" charset="-122"/>
                <a:ea typeface="微软雅黑" panose="020B0503020204020204" pitchFamily="34" charset="-122"/>
              </a:rPr>
              <a:t>2009</a:t>
            </a:r>
            <a:r>
              <a:rPr lang="zh-CN" altLang="en-US" sz="1800" dirty="0" smtClean="0">
                <a:solidFill>
                  <a:schemeClr val="tx1"/>
                </a:solidFill>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1800" dirty="0" smtClean="0">
                <a:solidFill>
                  <a:schemeClr val="tx1"/>
                </a:solidFill>
                <a:latin typeface="微软雅黑" panose="020B0503020204020204" pitchFamily="34" charset="-122"/>
                <a:ea typeface="微软雅黑" panose="020B0503020204020204" pitchFamily="34" charset="-122"/>
              </a:rPr>
              <a:t>200</a:t>
            </a:r>
            <a:r>
              <a:rPr lang="zh-CN" altLang="en-US" sz="1800" dirty="0" smtClean="0">
                <a:solidFill>
                  <a:schemeClr val="tx1"/>
                </a:solidFill>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83970" name="Picture 2" descr="http://jb.sznews.com/res/1/1161/2014-01/28/A14/res01_attpic_brief.jpg"/>
          <p:cNvPicPr>
            <a:picLocks noChangeAspect="1" noChangeArrowheads="1"/>
          </p:cNvPicPr>
          <p:nvPr/>
        </p:nvPicPr>
        <p:blipFill>
          <a:blip r:embed="rId2" cstate="print"/>
          <a:srcRect/>
          <a:stretch>
            <a:fillRect/>
          </a:stretch>
        </p:blipFill>
        <p:spPr bwMode="auto">
          <a:xfrm>
            <a:off x="155575" y="1278194"/>
            <a:ext cx="4356624" cy="365956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99592" y="71414"/>
            <a:ext cx="7848872"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52</a:t>
            </a:fld>
            <a:endParaRPr lang="en-US" dirty="0"/>
          </a:p>
        </p:txBody>
      </p:sp>
      <p:sp>
        <p:nvSpPr>
          <p:cNvPr id="5" name="Content Placeholder 4"/>
          <p:cNvSpPr>
            <a:spLocks noGrp="1"/>
          </p:cNvSpPr>
          <p:nvPr>
            <p:ph sz="half" idx="1"/>
          </p:nvPr>
        </p:nvSpPr>
        <p:spPr>
          <a:xfrm>
            <a:off x="4932040" y="1196752"/>
            <a:ext cx="3890685" cy="4525963"/>
          </a:xfrm>
        </p:spPr>
        <p:txBody>
          <a:bodyPr>
            <a:noAutofit/>
          </a:bodyPr>
          <a:lstStyle/>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阿里“水文模型”是按小微企业类目、级别等分别统计一个阿里系商户的相关“水文数据”库。</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82946" name="Picture 2" descr="http://jxwdyf.com/UpLoadFiles/image/Product/%E9%98%B2%E6%B1%9B%E6%8C%87%E6%8C%A511.png"/>
          <p:cNvPicPr>
            <a:picLocks noChangeAspect="1" noChangeArrowheads="1"/>
          </p:cNvPicPr>
          <p:nvPr/>
        </p:nvPicPr>
        <p:blipFill>
          <a:blip r:embed="rId2" cstate="print"/>
          <a:srcRect/>
          <a:stretch>
            <a:fillRect/>
          </a:stretch>
        </p:blipFill>
        <p:spPr bwMode="auto">
          <a:xfrm>
            <a:off x="584552" y="1290537"/>
            <a:ext cx="4105648" cy="438988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金融交易大数据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53</a:t>
            </a:fld>
            <a:endParaRPr lang="en-US" dirty="0"/>
          </a:p>
        </p:txBody>
      </p:sp>
      <p:sp>
        <p:nvSpPr>
          <p:cNvPr id="5" name="Content Placeholder 4"/>
          <p:cNvSpPr>
            <a:spLocks noGrp="1"/>
          </p:cNvSpPr>
          <p:nvPr>
            <p:ph sz="half" idx="1"/>
          </p:nvPr>
        </p:nvSpPr>
        <p:spPr>
          <a:xfrm>
            <a:off x="4944218" y="1084484"/>
            <a:ext cx="4109630" cy="4667632"/>
          </a:xfrm>
        </p:spPr>
        <p:txBody>
          <a:bodyPr>
            <a:noAutofit/>
          </a:bodyPr>
          <a:lstStyle/>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量化交易，程序化交易，高频交易是大数据应用比较多的领域。</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全球</a:t>
            </a:r>
            <a:r>
              <a:rPr lang="en-US" altLang="zh-CN" dirty="0" smtClean="0">
                <a:solidFill>
                  <a:schemeClr val="tx1"/>
                </a:solidFill>
                <a:latin typeface="微软雅黑" panose="020B0503020204020204" pitchFamily="34" charset="-122"/>
                <a:ea typeface="微软雅黑" panose="020B0503020204020204" pitchFamily="34" charset="-122"/>
              </a:rPr>
              <a:t>2/3</a:t>
            </a:r>
            <a:r>
              <a:rPr lang="zh-CN" altLang="en-US" dirty="0" smtClean="0">
                <a:solidFill>
                  <a:schemeClr val="tx1"/>
                </a:solidFill>
                <a:latin typeface="微软雅黑" panose="020B0503020204020204" pitchFamily="34" charset="-122"/>
                <a:ea typeface="微软雅黑" panose="020B0503020204020204" pitchFamily="34" charset="-122"/>
              </a:rPr>
              <a:t>的股票交易量是由高频交易所创造的，参与者总收益每年高达</a:t>
            </a:r>
            <a:r>
              <a:rPr lang="en-US" altLang="zh-CN" dirty="0" smtClean="0">
                <a:solidFill>
                  <a:schemeClr val="tx1"/>
                </a:solidFill>
                <a:latin typeface="微软雅黑" panose="020B0503020204020204" pitchFamily="34" charset="-122"/>
                <a:ea typeface="微软雅黑" panose="020B0503020204020204" pitchFamily="34" charset="-122"/>
              </a:rPr>
              <a:t>80</a:t>
            </a:r>
            <a:r>
              <a:rPr lang="zh-CN" altLang="en-US" dirty="0" smtClean="0">
                <a:solidFill>
                  <a:schemeClr val="tx1"/>
                </a:solidFill>
                <a:latin typeface="微软雅黑" panose="020B0503020204020204" pitchFamily="34" charset="-122"/>
                <a:ea typeface="微软雅黑" panose="020B0503020204020204" pitchFamily="34" charset="-122"/>
              </a:rPr>
              <a:t>亿美元。</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dirty="0">
              <a:solidFill>
                <a:schemeClr val="tx1"/>
              </a:solidFill>
              <a:latin typeface="微软雅黑" panose="020B0503020204020204" pitchFamily="34" charset="-122"/>
              <a:ea typeface="微软雅黑" panose="020B0503020204020204" pitchFamily="34" charset="-122"/>
            </a:endParaRPr>
          </a:p>
        </p:txBody>
      </p:sp>
      <p:sp>
        <p:nvSpPr>
          <p:cNvPr id="81922" name="AutoShape 2" descr="http://t10.baidu.com/it/u=3497650260,55217280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23" name="Picture 3"/>
          <p:cNvPicPr>
            <a:picLocks noChangeAspect="1" noChangeArrowheads="1"/>
          </p:cNvPicPr>
          <p:nvPr/>
        </p:nvPicPr>
        <p:blipFill>
          <a:blip r:embed="rId2" cstate="print"/>
          <a:srcRect b="17741"/>
          <a:stretch>
            <a:fillRect/>
          </a:stretch>
        </p:blipFill>
        <p:spPr bwMode="auto">
          <a:xfrm>
            <a:off x="426033" y="1290541"/>
            <a:ext cx="4276725" cy="2350546"/>
          </a:xfrm>
          <a:prstGeom prst="rect">
            <a:avLst/>
          </a:prstGeom>
          <a:noFill/>
          <a:ln w="9525">
            <a:noFill/>
            <a:miter lim="800000"/>
            <a:headEnd/>
            <a:tailEnd/>
          </a:ln>
        </p:spPr>
      </p:pic>
      <p:pic>
        <p:nvPicPr>
          <p:cNvPr id="81925" name="Picture 5" descr="http://www.zdqh.cn/upfiles/201301251359103233.bmp"/>
          <p:cNvPicPr>
            <a:picLocks noChangeAspect="1" noChangeArrowheads="1"/>
          </p:cNvPicPr>
          <p:nvPr/>
        </p:nvPicPr>
        <p:blipFill>
          <a:blip r:embed="rId3" cstate="print"/>
          <a:srcRect/>
          <a:stretch>
            <a:fillRect/>
          </a:stretch>
        </p:blipFill>
        <p:spPr bwMode="auto">
          <a:xfrm>
            <a:off x="426033" y="3783233"/>
            <a:ext cx="4276725" cy="185737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制造业大数据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54</a:t>
            </a:fld>
            <a:endParaRPr lang="en-US" dirty="0"/>
          </a:p>
        </p:txBody>
      </p:sp>
      <p:sp>
        <p:nvSpPr>
          <p:cNvPr id="5" name="Content Placeholder 4"/>
          <p:cNvSpPr>
            <a:spLocks noGrp="1"/>
          </p:cNvSpPr>
          <p:nvPr>
            <p:ph sz="half" idx="1"/>
          </p:nvPr>
        </p:nvSpPr>
        <p:spPr>
          <a:xfrm>
            <a:off x="4875110" y="1185776"/>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在摩托车生产厂商哈雷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戴维森同时还使用软件，还寻找制约公司每</a:t>
            </a:r>
            <a:r>
              <a:rPr lang="en-US" altLang="zh-CN" dirty="0" smtClean="0">
                <a:solidFill>
                  <a:schemeClr val="tx1"/>
                </a:solidFill>
                <a:latin typeface="微软雅黑" panose="020B0503020204020204" pitchFamily="34" charset="-122"/>
                <a:ea typeface="微软雅黑" panose="020B0503020204020204" pitchFamily="34" charset="-122"/>
              </a:rPr>
              <a:t>86</a:t>
            </a:r>
            <a:r>
              <a:rPr lang="zh-CN" altLang="en-US" dirty="0" smtClean="0">
                <a:solidFill>
                  <a:schemeClr val="tx1"/>
                </a:solidFill>
                <a:latin typeface="微软雅黑" panose="020B0503020204020204" pitchFamily="34" charset="-122"/>
                <a:ea typeface="微软雅黑" panose="020B0503020204020204" pitchFamily="34" charset="-122"/>
              </a:rPr>
              <a:t>秒完成一台摩托车制造工作的瓶颈。最近，这家公司的管理者通过研究数据，认为安装后挡泥板的时间过长。通过调整工厂配置，哈雷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戴维森提高了安装该配件的速度。</a:t>
            </a:r>
            <a:endParaRPr lang="en-US" altLang="zh-CN" dirty="0" smtClean="0">
              <a:solidFill>
                <a:schemeClr val="tx1"/>
              </a:solidFill>
              <a:latin typeface="微软雅黑" panose="020B0503020204020204" pitchFamily="34" charset="-122"/>
              <a:ea typeface="微软雅黑" panose="020B0503020204020204" pitchFamily="34" charset="-122"/>
            </a:endParaRPr>
          </a:p>
          <a:p>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美国一些纺织及化工生产商，根据从不同的百货公司</a:t>
            </a:r>
            <a:r>
              <a:rPr lang="en-US" altLang="zh-CN" dirty="0" smtClean="0">
                <a:solidFill>
                  <a:schemeClr val="tx1"/>
                </a:solidFill>
                <a:latin typeface="微软雅黑" panose="020B0503020204020204" pitchFamily="34" charset="-122"/>
                <a:ea typeface="微软雅黑" panose="020B0503020204020204" pitchFamily="34" charset="-122"/>
              </a:rPr>
              <a:t>POS</a:t>
            </a:r>
            <a:r>
              <a:rPr lang="zh-CN" altLang="en-US" dirty="0" smtClean="0">
                <a:solidFill>
                  <a:schemeClr val="tx1"/>
                </a:solidFill>
                <a:latin typeface="微软雅黑" panose="020B0503020204020204" pitchFamily="34" charset="-122"/>
                <a:ea typeface="微软雅黑" panose="020B0503020204020204" pitchFamily="34" charset="-122"/>
              </a:rPr>
              <a:t>机上收集的产品销售速度信息，将原来的</a:t>
            </a:r>
            <a:r>
              <a:rPr lang="en-US" altLang="zh-CN" dirty="0" smtClean="0">
                <a:solidFill>
                  <a:schemeClr val="tx1"/>
                </a:solidFill>
                <a:latin typeface="微软雅黑" panose="020B0503020204020204" pitchFamily="34" charset="-122"/>
                <a:ea typeface="微软雅黑" panose="020B0503020204020204" pitchFamily="34" charset="-122"/>
              </a:rPr>
              <a:t>18</a:t>
            </a:r>
            <a:r>
              <a:rPr lang="zh-CN" altLang="en-US" dirty="0" smtClean="0">
                <a:solidFill>
                  <a:schemeClr val="tx1"/>
                </a:solidFill>
                <a:latin typeface="微软雅黑" panose="020B0503020204020204" pitchFamily="34" charset="-122"/>
                <a:ea typeface="微软雅黑" panose="020B0503020204020204" pitchFamily="34" charset="-122"/>
              </a:rPr>
              <a:t>周送货速度减少到</a:t>
            </a:r>
            <a:r>
              <a:rPr lang="en-US" altLang="zh-CN" dirty="0" smtClean="0">
                <a:solidFill>
                  <a:schemeClr val="tx1"/>
                </a:solidFill>
                <a:latin typeface="微软雅黑" panose="020B0503020204020204" pitchFamily="34" charset="-122"/>
                <a:ea typeface="微软雅黑" panose="020B0503020204020204" pitchFamily="34" charset="-122"/>
              </a:rPr>
              <a:t>3</a:t>
            </a:r>
            <a:r>
              <a:rPr lang="zh-CN" altLang="en-US" dirty="0" smtClean="0">
                <a:solidFill>
                  <a:schemeClr val="tx1"/>
                </a:solidFill>
                <a:latin typeface="微软雅黑" panose="020B0503020204020204" pitchFamily="34" charset="-122"/>
                <a:ea typeface="微软雅黑" panose="020B0503020204020204" pitchFamily="34" charset="-122"/>
              </a:rPr>
              <a:t>周，这对百货公司分销商来说，能以更快的速度拿到货物，减少仓储。对生产商来说，积攒的材料仓储也能减少很多。</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image.tianjimedia.com/uploadImages/2013/136/7398GJ5MG66W.jpg"/>
          <p:cNvPicPr>
            <a:picLocks noChangeAspect="1" noChangeArrowheads="1"/>
          </p:cNvPicPr>
          <p:nvPr/>
        </p:nvPicPr>
        <p:blipFill>
          <a:blip r:embed="rId2" cstate="print"/>
          <a:srcRect b="13666"/>
          <a:stretch>
            <a:fillRect/>
          </a:stretch>
        </p:blipFill>
        <p:spPr bwMode="auto">
          <a:xfrm>
            <a:off x="656627" y="1342052"/>
            <a:ext cx="3656965" cy="2106706"/>
          </a:xfrm>
          <a:prstGeom prst="rect">
            <a:avLst/>
          </a:prstGeom>
          <a:noFill/>
        </p:spPr>
      </p:pic>
      <p:pic>
        <p:nvPicPr>
          <p:cNvPr id="39940" name="Picture 4" descr="http://photocdn.sohu.com/20131015/Img388198280.jpg"/>
          <p:cNvPicPr>
            <a:picLocks noChangeAspect="1" noChangeArrowheads="1"/>
          </p:cNvPicPr>
          <p:nvPr/>
        </p:nvPicPr>
        <p:blipFill>
          <a:blip r:embed="rId3" cstate="print"/>
          <a:srcRect/>
          <a:stretch>
            <a:fillRect/>
          </a:stretch>
        </p:blipFill>
        <p:spPr bwMode="auto">
          <a:xfrm>
            <a:off x="656626" y="3701712"/>
            <a:ext cx="3656965" cy="237100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B30654-5188-CD46-A185-958418294383}" type="slidenum">
              <a:rPr lang="en-US" smtClean="0"/>
              <a:pPr/>
              <a:t>55</a:t>
            </a:fld>
            <a:endParaRPr lang="en-US" dirty="0"/>
          </a:p>
        </p:txBody>
      </p:sp>
      <p:sp>
        <p:nvSpPr>
          <p:cNvPr id="5" name="Content Placeholder 4"/>
          <p:cNvSpPr>
            <a:spLocks noGrp="1"/>
          </p:cNvSpPr>
          <p:nvPr>
            <p:ph sz="half" idx="1"/>
          </p:nvPr>
        </p:nvSpPr>
        <p:spPr>
          <a:xfrm>
            <a:off x="4648003" y="1239022"/>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谷歌基于每天来自全球的</a:t>
            </a:r>
            <a:r>
              <a:rPr lang="en-US" altLang="zh-CN" dirty="0" smtClean="0">
                <a:solidFill>
                  <a:schemeClr val="tx1"/>
                </a:solidFill>
                <a:latin typeface="微软雅黑" panose="020B0503020204020204" pitchFamily="34" charset="-122"/>
                <a:ea typeface="微软雅黑" panose="020B0503020204020204" pitchFamily="34" charset="-122"/>
              </a:rPr>
              <a:t>30 </a:t>
            </a:r>
            <a:r>
              <a:rPr lang="zh-CN" altLang="en-US" dirty="0" smtClean="0">
                <a:solidFill>
                  <a:schemeClr val="tx1"/>
                </a:solidFill>
                <a:latin typeface="微软雅黑" panose="020B0503020204020204" pitchFamily="34" charset="-122"/>
                <a:ea typeface="微软雅黑" panose="020B0503020204020204" pitchFamily="34" charset="-122"/>
              </a:rPr>
              <a:t>多亿条搜索指令设立了一个系统，这个系统在</a:t>
            </a:r>
            <a:r>
              <a:rPr lang="en-US" altLang="zh-CN" dirty="0" smtClean="0">
                <a:solidFill>
                  <a:schemeClr val="tx1"/>
                </a:solidFill>
                <a:latin typeface="微软雅黑" panose="020B0503020204020204" pitchFamily="34" charset="-122"/>
                <a:ea typeface="微软雅黑" panose="020B0503020204020204" pitchFamily="34" charset="-122"/>
              </a:rPr>
              <a:t>2009 </a:t>
            </a:r>
            <a:r>
              <a:rPr lang="zh-CN" altLang="en-US" dirty="0" smtClean="0">
                <a:solidFill>
                  <a:schemeClr val="tx1"/>
                </a:solidFill>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dirty="0" smtClean="0">
                <a:solidFill>
                  <a:schemeClr val="tx1"/>
                </a:solidFill>
                <a:latin typeface="微软雅黑" panose="020B0503020204020204" pitchFamily="34" charset="-122"/>
                <a:ea typeface="微软雅黑" panose="020B0503020204020204" pitchFamily="34" charset="-122"/>
              </a:rPr>
              <a:t>97%</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7890" name="AutoShape 2" descr="http://t11.baidu.com/it/u=387125758,2343873354&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7891" name="Picture 3"/>
          <p:cNvPicPr>
            <a:picLocks noChangeAspect="1" noChangeArrowheads="1"/>
          </p:cNvPicPr>
          <p:nvPr/>
        </p:nvPicPr>
        <p:blipFill>
          <a:blip r:embed="rId2" cstate="print"/>
          <a:srcRect/>
          <a:stretch>
            <a:fillRect/>
          </a:stretch>
        </p:blipFill>
        <p:spPr bwMode="auto">
          <a:xfrm>
            <a:off x="605450" y="1187506"/>
            <a:ext cx="3827400" cy="2523560"/>
          </a:xfrm>
          <a:prstGeom prst="rect">
            <a:avLst/>
          </a:prstGeom>
          <a:noFill/>
          <a:ln w="9525">
            <a:noFill/>
            <a:miter lim="800000"/>
            <a:headEnd/>
            <a:tailEnd/>
          </a:ln>
        </p:spPr>
      </p:pic>
      <p:pic>
        <p:nvPicPr>
          <p:cNvPr id="37893"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622850" y="3926219"/>
            <a:ext cx="3810000" cy="1591240"/>
          </a:xfrm>
          <a:prstGeom prst="rect">
            <a:avLst/>
          </a:prstGeom>
          <a:noFill/>
        </p:spPr>
      </p:pic>
      <p:sp>
        <p:nvSpPr>
          <p:cNvPr id="9" name="Title 1"/>
          <p:cNvSpPr txBox="1">
            <a:spLocks/>
          </p:cNvSpPr>
          <p:nvPr/>
        </p:nvSpPr>
        <p:spPr>
          <a:xfrm>
            <a:off x="872119" y="38424"/>
            <a:ext cx="7544977" cy="6731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a:ea typeface="黑体"/>
                <a:cs typeface="黑体"/>
              </a:defRPr>
            </a:lvl1pPr>
          </a:lstStyle>
          <a:p>
            <a:r>
              <a:rPr lang="zh-CN" altLang="en-US" sz="2400" kern="0" dirty="0">
                <a:solidFill>
                  <a:schemeClr val="tx1">
                    <a:lumMod val="65000"/>
                    <a:lumOff val="35000"/>
                  </a:schemeClr>
                </a:solidFill>
                <a:latin typeface="黑体" pitchFamily="49" charset="-122"/>
                <a:ea typeface="黑体" pitchFamily="49" charset="-122"/>
                <a:cs typeface="+mj-cs"/>
              </a:rPr>
              <a:t>医疗</a:t>
            </a:r>
            <a:r>
              <a:rPr lang="zh-CN" altLang="en-US" sz="2400" kern="0" dirty="0" smtClean="0">
                <a:solidFill>
                  <a:schemeClr val="tx1">
                    <a:lumMod val="65000"/>
                    <a:lumOff val="35000"/>
                  </a:schemeClr>
                </a:solidFill>
                <a:latin typeface="黑体" pitchFamily="49" charset="-122"/>
                <a:ea typeface="黑体" pitchFamily="49" charset="-122"/>
                <a:cs typeface="+mj-cs"/>
              </a:rPr>
              <a:t>大数据</a:t>
            </a:r>
            <a:endParaRPr lang="en-US" altLang="en-US" sz="2400" kern="0" dirty="0" smtClean="0">
              <a:solidFill>
                <a:schemeClr val="tx1">
                  <a:lumMod val="65000"/>
                  <a:lumOff val="35000"/>
                </a:schemeClr>
              </a:solidFill>
              <a:latin typeface="黑体" pitchFamily="49" charset="-122"/>
              <a:ea typeface="黑体" pitchFamily="49" charset="-122"/>
              <a:cs typeface="+mj-cs"/>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能源大数据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56</a:t>
            </a:fld>
            <a:endParaRPr lang="en-US" dirty="0"/>
          </a:p>
        </p:txBody>
      </p:sp>
      <p:sp>
        <p:nvSpPr>
          <p:cNvPr id="5" name="Content Placeholder 4"/>
          <p:cNvSpPr>
            <a:spLocks noGrp="1"/>
          </p:cNvSpPr>
          <p:nvPr>
            <p:ph sz="half" idx="1"/>
          </p:nvPr>
        </p:nvSpPr>
        <p:spPr>
          <a:xfrm>
            <a:off x="4648003" y="1278195"/>
            <a:ext cx="3717576" cy="4834522"/>
          </a:xfrm>
        </p:spPr>
        <p:txBody>
          <a:bodyPr>
            <a:normAutofit lnSpcReduction="10000"/>
          </a:bodyPr>
          <a:lstStyle/>
          <a:p>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14337" name="Picture 1"/>
          <p:cNvPicPr>
            <a:picLocks noChangeAspect="1" noChangeArrowheads="1"/>
          </p:cNvPicPr>
          <p:nvPr/>
        </p:nvPicPr>
        <p:blipFill>
          <a:blip r:embed="rId2" cstate="print"/>
          <a:srcRect/>
          <a:stretch>
            <a:fillRect/>
          </a:stretch>
        </p:blipFill>
        <p:spPr bwMode="auto">
          <a:xfrm>
            <a:off x="820602" y="1643955"/>
            <a:ext cx="3213515" cy="3423924"/>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交通大数据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57</a:t>
            </a:fld>
            <a:endParaRPr lang="en-US" dirty="0"/>
          </a:p>
        </p:txBody>
      </p:sp>
      <p:sp>
        <p:nvSpPr>
          <p:cNvPr id="5" name="Content Placeholder 4"/>
          <p:cNvSpPr>
            <a:spLocks noGrp="1"/>
          </p:cNvSpPr>
          <p:nvPr>
            <p:ph sz="half" idx="1"/>
          </p:nvPr>
        </p:nvSpPr>
        <p:spPr>
          <a:xfrm>
            <a:off x="4982856" y="1133340"/>
            <a:ext cx="3645990" cy="4767005"/>
          </a:xfrm>
        </p:spPr>
        <p:txBody>
          <a:bodyPr>
            <a:normAutofit lnSpcReduction="10000"/>
          </a:bodyPr>
          <a:lstStyle/>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12290" name="Picture 2" descr="http://z1.dfcfw.com/2013/6/26/2013062613020862210313.jpg"/>
          <p:cNvPicPr>
            <a:picLocks noChangeAspect="1" noChangeArrowheads="1"/>
          </p:cNvPicPr>
          <p:nvPr/>
        </p:nvPicPr>
        <p:blipFill>
          <a:blip r:embed="rId2" cstate="print"/>
          <a:srcRect/>
          <a:stretch>
            <a:fillRect/>
          </a:stretch>
        </p:blipFill>
        <p:spPr bwMode="auto">
          <a:xfrm>
            <a:off x="589703" y="1161753"/>
            <a:ext cx="3915276" cy="2211406"/>
          </a:xfrm>
          <a:prstGeom prst="rect">
            <a:avLst/>
          </a:prstGeom>
          <a:noFill/>
        </p:spPr>
      </p:pic>
      <p:sp>
        <p:nvSpPr>
          <p:cNvPr id="12292" name="AutoShape 4"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4" name="AutoShape 6"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p:cNvPicPr>
            <a:picLocks noChangeAspect="1" noChangeArrowheads="1"/>
          </p:cNvPicPr>
          <p:nvPr/>
        </p:nvPicPr>
        <p:blipFill>
          <a:blip r:embed="rId3" cstate="print"/>
          <a:srcRect/>
          <a:stretch>
            <a:fillRect/>
          </a:stretch>
        </p:blipFill>
        <p:spPr bwMode="auto">
          <a:xfrm>
            <a:off x="682580"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公安</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58</a:t>
            </a:fld>
            <a:endParaRPr lang="en-US" dirty="0"/>
          </a:p>
        </p:txBody>
      </p:sp>
      <p:sp>
        <p:nvSpPr>
          <p:cNvPr id="5" name="Content Placeholder 4"/>
          <p:cNvSpPr>
            <a:spLocks noGrp="1"/>
          </p:cNvSpPr>
          <p:nvPr>
            <p:ph sz="half" idx="1"/>
          </p:nvPr>
        </p:nvSpPr>
        <p:spPr>
          <a:xfrm>
            <a:off x="4866946" y="1354931"/>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大数据挖掘技术的底层技术最早是英国军情六处研发用来追踪恐怖分子的技术。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中国大数据的概念其实源于最早公安部抓法轮功分子。</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大数据筛选犯罪团伙，与锁定的罪犯乘坐同一班列车，住同一酒店的两个人可能是同伙，过去，刑侦人员要证明这一点，需要通过把不同线索拼凑起来排查疑犯。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11266" name="Picture 2" descr="http://image.tianjimedia.com/uploadImages/2013/255/19NK0V9FE96H.jpg"/>
          <p:cNvPicPr>
            <a:picLocks noChangeAspect="1" noChangeArrowheads="1"/>
          </p:cNvPicPr>
          <p:nvPr/>
        </p:nvPicPr>
        <p:blipFill>
          <a:blip r:embed="rId2" cstate="print"/>
          <a:srcRect b="17229"/>
          <a:stretch>
            <a:fillRect/>
          </a:stretch>
        </p:blipFill>
        <p:spPr bwMode="auto">
          <a:xfrm>
            <a:off x="563187" y="1354932"/>
            <a:ext cx="4005244" cy="2393575"/>
          </a:xfrm>
          <a:prstGeom prst="rect">
            <a:avLst/>
          </a:prstGeom>
          <a:noFill/>
        </p:spPr>
      </p:pic>
      <p:pic>
        <p:nvPicPr>
          <p:cNvPr id="11268" name="Picture 4" descr="http://pic4.nipic.com/20091117/704257_163325077732_2.jpg"/>
          <p:cNvPicPr>
            <a:picLocks noChangeAspect="1" noChangeArrowheads="1"/>
          </p:cNvPicPr>
          <p:nvPr/>
        </p:nvPicPr>
        <p:blipFill>
          <a:blip r:embed="rId3" cstate="print"/>
          <a:srcRect b="21904"/>
          <a:stretch>
            <a:fillRect/>
          </a:stretch>
        </p:blipFill>
        <p:spPr bwMode="auto">
          <a:xfrm>
            <a:off x="601824" y="3649088"/>
            <a:ext cx="4005244" cy="221155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t="13301" b="13302"/>
          <a:stretch>
            <a:fillRect/>
          </a:stretch>
        </p:blipFill>
        <p:spPr bwMode="auto">
          <a:xfrm>
            <a:off x="-9526" y="1052736"/>
            <a:ext cx="9153526" cy="5040560"/>
          </a:xfrm>
          <a:prstGeom prst="rect">
            <a:avLst/>
          </a:prstGeom>
          <a:noFill/>
          <a:ln w="9525">
            <a:noFill/>
            <a:miter lim="800000"/>
            <a:headEnd/>
            <a:tailEnd/>
          </a:ln>
          <a:effectLst/>
        </p:spPr>
      </p:pic>
      <p:sp>
        <p:nvSpPr>
          <p:cNvPr id="55"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文化传媒大数据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59</a:t>
            </a:fld>
            <a:endParaRPr lang="en-US" dirty="0"/>
          </a:p>
        </p:txBody>
      </p:sp>
      <p:sp>
        <p:nvSpPr>
          <p:cNvPr id="5" name="Content Placeholder 4"/>
          <p:cNvSpPr>
            <a:spLocks noGrp="1"/>
          </p:cNvSpPr>
          <p:nvPr>
            <p:ph sz="half" idx="1"/>
          </p:nvPr>
        </p:nvSpPr>
        <p:spPr>
          <a:xfrm>
            <a:off x="4415276" y="1149550"/>
            <a:ext cx="4104852" cy="4959276"/>
          </a:xfrm>
        </p:spPr>
        <p:txBody>
          <a:bodyPr>
            <a:normAutofit fontScale="92500" lnSpcReduction="10000"/>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endParaRPr lang="en-US" dirty="0">
              <a:solidFill>
                <a:schemeClr val="tx1"/>
              </a:solidFill>
              <a:latin typeface="微软雅黑" panose="020B0503020204020204" pitchFamily="34" charset="-122"/>
              <a:ea typeface="微软雅黑" panose="020B0503020204020204" pitchFamily="34" charset="-122"/>
            </a:endParaRPr>
          </a:p>
        </p:txBody>
      </p:sp>
      <p:pic>
        <p:nvPicPr>
          <p:cNvPr id="10242" name="Picture 2" descr="http://image.datatang.com/news/2014/2/24/130376786033906955.jpg"/>
          <p:cNvPicPr>
            <a:picLocks noChangeAspect="1" noChangeArrowheads="1"/>
          </p:cNvPicPr>
          <p:nvPr/>
        </p:nvPicPr>
        <p:blipFill>
          <a:blip r:embed="rId2" cstate="print"/>
          <a:srcRect/>
          <a:stretch>
            <a:fillRect/>
          </a:stretch>
        </p:blipFill>
        <p:spPr bwMode="auto">
          <a:xfrm>
            <a:off x="540404" y="1149550"/>
            <a:ext cx="3591335" cy="2348734"/>
          </a:xfrm>
          <a:prstGeom prst="rect">
            <a:avLst/>
          </a:prstGeom>
          <a:noFill/>
        </p:spPr>
      </p:pic>
      <p:pic>
        <p:nvPicPr>
          <p:cNvPr id="10244"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540403" y="3511302"/>
            <a:ext cx="3591335" cy="260152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航空</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60</a:t>
            </a:fld>
            <a:endParaRPr lang="en-US" dirty="0"/>
          </a:p>
        </p:txBody>
      </p:sp>
      <p:sp>
        <p:nvSpPr>
          <p:cNvPr id="5" name="Content Placeholder 4"/>
          <p:cNvSpPr>
            <a:spLocks noGrp="1"/>
          </p:cNvSpPr>
          <p:nvPr>
            <p:ph sz="half" idx="1"/>
          </p:nvPr>
        </p:nvSpPr>
        <p:spPr>
          <a:xfrm>
            <a:off x="4828309" y="1470842"/>
            <a:ext cx="3717576" cy="4525963"/>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已经拥有惊人的约</a:t>
            </a:r>
            <a:r>
              <a:rPr lang="en-US" altLang="zh-CN" dirty="0" smtClean="0">
                <a:solidFill>
                  <a:schemeClr val="tx1"/>
                </a:solidFill>
                <a:latin typeface="微软雅黑" panose="020B0503020204020204" pitchFamily="34" charset="-122"/>
                <a:ea typeface="微软雅黑" panose="020B0503020204020204" pitchFamily="34" charset="-122"/>
              </a:rPr>
              <a:t>2 000 </a:t>
            </a:r>
            <a:r>
              <a:rPr lang="zh-CN" altLang="en-US" dirty="0" smtClean="0">
                <a:solidFill>
                  <a:schemeClr val="tx1"/>
                </a:solidFill>
                <a:latin typeface="微软雅黑" panose="020B0503020204020204" pitchFamily="34" charset="-122"/>
                <a:ea typeface="微软雅黑" panose="020B0503020204020204" pitchFamily="34"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dirty="0" smtClean="0">
                <a:solidFill>
                  <a:schemeClr val="tx1"/>
                </a:solidFill>
                <a:latin typeface="微软雅黑" panose="020B0503020204020204" pitchFamily="34" charset="-122"/>
                <a:ea typeface="微软雅黑" panose="020B0503020204020204" pitchFamily="34" charset="-122"/>
              </a:rPr>
            </a:br>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zh-CN" altLang="en-US" dirty="0" smtClean="0">
                <a:solidFill>
                  <a:schemeClr val="tx1"/>
                </a:solidFill>
                <a:latin typeface="微软雅黑" panose="020B0503020204020204" pitchFamily="34" charset="-122"/>
                <a:ea typeface="微软雅黑" panose="020B0503020204020204" pitchFamily="34" charset="-122"/>
              </a:rPr>
              <a:t>预测当前的机票价格在未来一段时间内会上涨还是下降。这个系统需要分析所有特定航线机票的销售价格并确定票价与提前购买天数的关系。</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票价预测的准确度已经高达</a:t>
            </a:r>
            <a:r>
              <a:rPr lang="en-US" altLang="zh-CN" dirty="0" smtClean="0">
                <a:solidFill>
                  <a:schemeClr val="tx1"/>
                </a:solidFill>
                <a:latin typeface="微软雅黑" panose="020B0503020204020204" pitchFamily="34" charset="-122"/>
                <a:ea typeface="微软雅黑" panose="020B0503020204020204" pitchFamily="34" charset="-122"/>
              </a:rPr>
              <a:t>75 </a:t>
            </a:r>
            <a:r>
              <a:rPr lang="zh-CN" altLang="en-US" dirty="0" smtClean="0">
                <a:solidFill>
                  <a:schemeClr val="tx1"/>
                </a:solidFill>
                <a:latin typeface="微软雅黑" panose="020B0503020204020204" pitchFamily="34" charset="-122"/>
                <a:ea typeface="微软雅黑" panose="020B0503020204020204" pitchFamily="34" charset="-122"/>
              </a:rPr>
              <a:t>％，使用</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票价预测工具购买机票的旅客，平均每张机票可节省</a:t>
            </a:r>
            <a:r>
              <a:rPr lang="en-US" altLang="zh-CN" dirty="0" smtClean="0">
                <a:solidFill>
                  <a:schemeClr val="tx1"/>
                </a:solidFill>
                <a:latin typeface="微软雅黑" panose="020B0503020204020204" pitchFamily="34" charset="-122"/>
                <a:ea typeface="微软雅黑" panose="020B0503020204020204" pitchFamily="34" charset="-122"/>
              </a:rPr>
              <a:t>50 </a:t>
            </a:r>
            <a:r>
              <a:rPr lang="zh-CN" altLang="en-US" dirty="0" smtClean="0">
                <a:solidFill>
                  <a:schemeClr val="tx1"/>
                </a:solidFill>
                <a:latin typeface="微软雅黑" panose="020B0503020204020204" pitchFamily="34" charset="-122"/>
                <a:ea typeface="微软雅黑" panose="020B0503020204020204" pitchFamily="34" charset="-122"/>
              </a:rPr>
              <a:t>美元。</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9218" name="Picture 2" descr="http://news.xinhuanet.com/info/2014-02/14/133115099_13923492169701n.jpg"/>
          <p:cNvPicPr>
            <a:picLocks noChangeAspect="1" noChangeArrowheads="1"/>
          </p:cNvPicPr>
          <p:nvPr/>
        </p:nvPicPr>
        <p:blipFill>
          <a:blip r:embed="rId2" cstate="print"/>
          <a:srcRect/>
          <a:stretch>
            <a:fillRect/>
          </a:stretch>
        </p:blipFill>
        <p:spPr bwMode="auto">
          <a:xfrm>
            <a:off x="508004" y="1616052"/>
            <a:ext cx="3762375" cy="332422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t="12253" b="12253"/>
          <a:stretch>
            <a:fillRect/>
          </a:stretch>
        </p:blipFill>
        <p:spPr bwMode="auto">
          <a:xfrm>
            <a:off x="0" y="1124744"/>
            <a:ext cx="9144000" cy="5184576"/>
          </a:xfrm>
          <a:prstGeom prst="rect">
            <a:avLst/>
          </a:prstGeom>
          <a:noFill/>
          <a:ln w="9525">
            <a:noFill/>
            <a:miter lim="800000"/>
            <a:headEnd/>
            <a:tailEnd/>
          </a:ln>
          <a:effectLst/>
        </p:spPr>
      </p:pic>
      <p:sp>
        <p:nvSpPr>
          <p:cNvPr id="17"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003233" cy="764704"/>
          </a:xfrm>
        </p:spPr>
        <p:txBody>
          <a:bodyPr>
            <a:normAutofit/>
          </a:bodyPr>
          <a:lstStyle/>
          <a:p>
            <a:r>
              <a:rPr lang="zh-CN" altLang="en-US" dirty="0" smtClean="0">
                <a:latin typeface="黑体" pitchFamily="49" charset="-122"/>
                <a:ea typeface="黑体" pitchFamily="49" charset="-122"/>
              </a:rPr>
              <a:t>需要</a:t>
            </a:r>
            <a:r>
              <a:rPr lang="zh-TW" altLang="en-US" dirty="0" smtClean="0">
                <a:latin typeface="黑体" pitchFamily="49" charset="-122"/>
                <a:ea typeface="黑体" pitchFamily="49" charset="-122"/>
              </a:rPr>
              <a:t>不同</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看</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数据的方式</a:t>
            </a:r>
            <a:endParaRPr lang="en-US" altLang="zh-TW" dirty="0">
              <a:latin typeface="黑体" pitchFamily="49" charset="-122"/>
              <a:ea typeface="黑体" pitchFamily="49" charset="-122"/>
            </a:endParaRPr>
          </a:p>
        </p:txBody>
      </p:sp>
      <p:pic>
        <p:nvPicPr>
          <p:cNvPr id="16"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sp>
        <p:nvSpPr>
          <p:cNvPr id="21"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7</a:t>
            </a:fld>
            <a:endParaRPr kumimoji="0" lang="en-US" altLang="zh-TW" sz="900" dirty="0">
              <a:solidFill>
                <a:srgbClr val="000000"/>
              </a:solidFill>
            </a:endParaRPr>
          </a:p>
        </p:txBody>
      </p:sp>
      <p:graphicFrame>
        <p:nvGraphicFramePr>
          <p:cNvPr id="23" name="圖表 22"/>
          <p:cNvGraphicFramePr>
            <a:graphicFrameLocks/>
          </p:cNvGraphicFramePr>
          <p:nvPr>
            <p:extLst>
              <p:ext uri="{D42A27DB-BD31-4B8C-83A1-F6EECF244321}">
                <p14:modId xmlns:p14="http://schemas.microsoft.com/office/powerpoint/2010/main" val="1314471632"/>
              </p:ext>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smtClean="0">
                <a:solidFill>
                  <a:schemeClr val="tx1"/>
                </a:solidFill>
                <a:latin typeface="微軟正黑體" pitchFamily="34" charset="-120"/>
                <a:ea typeface="微軟正黑體" pitchFamily="34" charset="-120"/>
              </a:rPr>
              <a:t>主管们看的</a:t>
            </a:r>
            <a:endParaRPr lang="en-US" altLang="zh-TW" sz="1800" dirty="0" smtClean="0">
              <a:solidFill>
                <a:schemeClr val="tx1"/>
              </a:solidFill>
              <a:latin typeface="微軟正黑體" pitchFamily="34" charset="-120"/>
              <a:ea typeface="微軟正黑體" pitchFamily="34" charset="-120"/>
            </a:endParaRPr>
          </a:p>
          <a:p>
            <a:pPr algn="ctr">
              <a:lnSpc>
                <a:spcPct val="150000"/>
              </a:lnSpc>
            </a:pPr>
            <a:r>
              <a:rPr lang="zh-TW" altLang="en-US" sz="1800" dirty="0" smtClean="0">
                <a:solidFill>
                  <a:schemeClr val="tx1"/>
                </a:solidFill>
                <a:latin typeface="微軟正黑體" pitchFamily="34" charset="-120"/>
                <a:ea typeface="微軟正黑體" pitchFamily="34" charset="-120"/>
              </a:rPr>
              <a:t>战情数位仪表板，其实是残缺的</a:t>
            </a:r>
            <a:r>
              <a:rPr lang="en-US" altLang="zh-TW" sz="1800" dirty="0" smtClean="0">
                <a:solidFill>
                  <a:schemeClr val="tx1"/>
                </a:solidFill>
                <a:latin typeface="微軟正黑體" pitchFamily="34" charset="-120"/>
                <a:ea typeface="微軟正黑體" pitchFamily="34" charset="-120"/>
              </a:rPr>
              <a:t>…</a:t>
            </a:r>
            <a:endParaRPr lang="zh-TW" altLang="en-US" sz="1800" dirty="0">
              <a:solidFill>
                <a:schemeClr val="tx1"/>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29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1464" y="2914450"/>
            <a:ext cx="3507909"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17174" y="1787675"/>
            <a:ext cx="745717" cy="1015663"/>
          </a:xfrm>
          <a:prstGeom prst="rect">
            <a:avLst/>
          </a:prstGeom>
          <a:noFill/>
        </p:spPr>
        <p:txBody>
          <a:bodyPr wrap="none" rtlCol="0" anchor="ctr" anchorCtr="0">
            <a:spAutoFit/>
          </a:bodyPr>
          <a:lstStyle/>
          <a:p>
            <a:pPr>
              <a:lnSpc>
                <a:spcPct val="150000"/>
              </a:lnSpc>
            </a:pPr>
            <a:r>
              <a:rPr lang="en-US" sz="2000" b="1" dirty="0" smtClean="0">
                <a:solidFill>
                  <a:srgbClr val="FF0000"/>
                </a:solidFill>
                <a:latin typeface="微軟正黑體" pitchFamily="34" charset="-120"/>
                <a:ea typeface="微軟正黑體" pitchFamily="34" charset="-120"/>
              </a:rPr>
              <a:t>10</a:t>
            </a:r>
            <a:r>
              <a:rPr lang="zh-TW" altLang="en-US" sz="2000" b="1" dirty="0" smtClean="0">
                <a:solidFill>
                  <a:srgbClr val="FF0000"/>
                </a:solidFill>
                <a:latin typeface="微軟正黑體" pitchFamily="34" charset="-120"/>
                <a:ea typeface="微軟正黑體" pitchFamily="34" charset="-120"/>
              </a:rPr>
              <a:t>万</a:t>
            </a:r>
            <a:endParaRPr lang="en-US" altLang="zh-TW" sz="2000" b="1" dirty="0">
              <a:solidFill>
                <a:srgbClr val="FF0000"/>
              </a:solidFill>
              <a:latin typeface="微軟正黑體" pitchFamily="34" charset="-120"/>
              <a:ea typeface="微軟正黑體" pitchFamily="34" charset="-120"/>
            </a:endParaRPr>
          </a:p>
          <a:p>
            <a:pPr>
              <a:lnSpc>
                <a:spcPct val="150000"/>
              </a:lnSpc>
            </a:pPr>
            <a:r>
              <a:rPr lang="en-US" sz="2000" b="1" dirty="0">
                <a:solidFill>
                  <a:srgbClr val="FF0000"/>
                </a:solidFill>
                <a:latin typeface="微軟正黑體" pitchFamily="34" charset="-120"/>
                <a:ea typeface="微軟正黑體" pitchFamily="34" charset="-120"/>
              </a:rPr>
              <a:t> </a:t>
            </a:r>
            <a:r>
              <a:rPr lang="en-US" sz="2000" b="1" dirty="0" smtClean="0">
                <a:solidFill>
                  <a:srgbClr val="FF0000"/>
                </a:solidFill>
                <a:latin typeface="微軟正黑體" pitchFamily="34" charset="-120"/>
                <a:ea typeface="微軟正黑體" pitchFamily="34" charset="-120"/>
              </a:rPr>
              <a:t>GB</a:t>
            </a:r>
            <a:endParaRPr lang="en-US" sz="2000" b="1" dirty="0">
              <a:solidFill>
                <a:srgbClr val="FF0000"/>
              </a:solidFill>
              <a:latin typeface="微軟正黑體" pitchFamily="34" charset="-120"/>
              <a:ea typeface="微軟正黑體" pitchFamily="34" charset="-120"/>
            </a:endParaRPr>
          </a:p>
        </p:txBody>
      </p:sp>
      <p:sp>
        <p:nvSpPr>
          <p:cNvPr id="23" name="TextBox 22"/>
          <p:cNvSpPr txBox="1"/>
          <p:nvPr/>
        </p:nvSpPr>
        <p:spPr>
          <a:xfrm>
            <a:off x="7945964" y="4371657"/>
            <a:ext cx="745717" cy="878496"/>
          </a:xfrm>
          <a:prstGeom prst="rect">
            <a:avLst/>
          </a:prstGeom>
          <a:noFill/>
        </p:spPr>
        <p:txBody>
          <a:bodyPr wrap="none" tIns="108000" bIns="0" rtlCol="0" anchor="ctr" anchorCtr="0">
            <a:spAutoFit/>
          </a:bodyPr>
          <a:lstStyle/>
          <a:p>
            <a:r>
              <a:rPr lang="en-US" sz="2000" b="1" dirty="0" smtClean="0">
                <a:solidFill>
                  <a:srgbClr val="0000FF"/>
                </a:solidFill>
                <a:latin typeface="微軟正黑體" pitchFamily="34" charset="-120"/>
                <a:ea typeface="微軟正黑體" pitchFamily="34" charset="-120"/>
              </a:rPr>
              <a:t>10</a:t>
            </a:r>
            <a:r>
              <a:rPr lang="zh-TW" altLang="en-US" sz="2000" b="1" dirty="0" smtClean="0">
                <a:solidFill>
                  <a:srgbClr val="0000FF"/>
                </a:solidFill>
                <a:latin typeface="微軟正黑體" pitchFamily="34" charset="-120"/>
                <a:ea typeface="微軟正黑體" pitchFamily="34" charset="-120"/>
              </a:rPr>
              <a:t>万</a:t>
            </a:r>
            <a:endParaRPr lang="en-US" altLang="zh-TW" sz="2000" b="1" dirty="0">
              <a:solidFill>
                <a:srgbClr val="0000FF"/>
              </a:solidFill>
              <a:latin typeface="微軟正黑體" pitchFamily="34" charset="-120"/>
              <a:ea typeface="微軟正黑體" pitchFamily="34" charset="-120"/>
            </a:endParaRPr>
          </a:p>
          <a:p>
            <a:pPr>
              <a:lnSpc>
                <a:spcPct val="150000"/>
              </a:lnSpc>
            </a:pPr>
            <a:r>
              <a:rPr lang="en-US" sz="2000" b="1" dirty="0" smtClean="0">
                <a:solidFill>
                  <a:srgbClr val="0000FF"/>
                </a:solidFill>
                <a:latin typeface="微軟正黑體" pitchFamily="34" charset="-120"/>
                <a:ea typeface="微軟正黑體" pitchFamily="34" charset="-120"/>
              </a:rPr>
              <a:t> TB</a:t>
            </a:r>
            <a:endParaRPr lang="en-US" sz="2000" b="1" dirty="0">
              <a:solidFill>
                <a:srgbClr val="0000FF"/>
              </a:solidFill>
              <a:latin typeface="微軟正黑體" pitchFamily="34" charset="-120"/>
              <a:ea typeface="微軟正黑體" pitchFamily="34" charset="-120"/>
            </a:endParaRPr>
          </a:p>
        </p:txBody>
      </p:sp>
      <p:sp>
        <p:nvSpPr>
          <p:cNvPr id="2" name="Title 1"/>
          <p:cNvSpPr>
            <a:spLocks noGrp="1"/>
          </p:cNvSpPr>
          <p:nvPr>
            <p:ph type="title"/>
          </p:nvPr>
        </p:nvSpPr>
        <p:spPr>
          <a:xfrm>
            <a:off x="899592" y="1"/>
            <a:ext cx="7570187" cy="764704"/>
          </a:xfrm>
        </p:spPr>
        <p:txBody>
          <a:bodyPr>
            <a:normAutofit/>
          </a:bodyPr>
          <a:lstStyle/>
          <a:p>
            <a:r>
              <a:rPr lang="zh-TW" altLang="en-US" dirty="0" smtClean="0">
                <a:latin typeface="黑体" pitchFamily="49" charset="-122"/>
                <a:ea typeface="黑体" pitchFamily="49" charset="-122"/>
              </a:rPr>
              <a:t>需要更高性价比的数据计算与储存方式</a:t>
            </a:r>
            <a:endParaRPr lang="en-US" altLang="zh-TW" dirty="0">
              <a:latin typeface="黑体" pitchFamily="49" charset="-122"/>
              <a:ea typeface="黑体" pitchFamily="49" charset="-122"/>
            </a:endParaRPr>
          </a:p>
        </p:txBody>
      </p:sp>
      <p:sp>
        <p:nvSpPr>
          <p:cNvPr id="12"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8</a:t>
            </a:fld>
            <a:endParaRPr kumimoji="0" lang="en-US" altLang="zh-TW" sz="900" dirty="0">
              <a:solidFill>
                <a:srgbClr val="000000"/>
              </a:solidFill>
            </a:endParaRPr>
          </a:p>
        </p:txBody>
      </p:sp>
      <p:pic>
        <p:nvPicPr>
          <p:cNvPr id="18"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65" y="1705603"/>
            <a:ext cx="804347" cy="804347"/>
          </a:xfrm>
          <a:prstGeom prst="rect">
            <a:avLst/>
          </a:prstGeom>
        </p:spPr>
      </p:pic>
      <p:pic>
        <p:nvPicPr>
          <p:cNvPr id="20" name="圖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970" y="1351938"/>
            <a:ext cx="1382713" cy="1196649"/>
          </a:xfrm>
          <a:prstGeom prst="rect">
            <a:avLst/>
          </a:prstGeom>
        </p:spPr>
      </p:pic>
      <p:sp>
        <p:nvSpPr>
          <p:cNvPr id="21" name="TextBox 16"/>
          <p:cNvSpPr txBox="1"/>
          <p:nvPr/>
        </p:nvSpPr>
        <p:spPr>
          <a:xfrm>
            <a:off x="5078323" y="2545763"/>
            <a:ext cx="723275" cy="307777"/>
          </a:xfrm>
          <a:prstGeom prst="rect">
            <a:avLst/>
          </a:prstGeom>
          <a:noFill/>
        </p:spPr>
        <p:txBody>
          <a:bodyPr wrap="none" rtlCol="0">
            <a:spAutoFit/>
          </a:bodyPr>
          <a:lstStyle/>
          <a:p>
            <a:r>
              <a:rPr lang="zh-TW" altLang="en-US" sz="1400" dirty="0" smtClean="0"/>
              <a:t>数据库</a:t>
            </a:r>
            <a:endParaRPr lang="en-US" sz="1400" dirty="0"/>
          </a:p>
        </p:txBody>
      </p:sp>
      <p:sp>
        <p:nvSpPr>
          <p:cNvPr id="22" name="TextBox 16"/>
          <p:cNvSpPr txBox="1"/>
          <p:nvPr/>
        </p:nvSpPr>
        <p:spPr>
          <a:xfrm>
            <a:off x="6264720" y="2561466"/>
            <a:ext cx="902811" cy="307777"/>
          </a:xfrm>
          <a:prstGeom prst="rect">
            <a:avLst/>
          </a:prstGeom>
          <a:noFill/>
        </p:spPr>
        <p:txBody>
          <a:bodyPr wrap="none" rtlCol="0">
            <a:spAutoFit/>
          </a:bodyPr>
          <a:lstStyle/>
          <a:p>
            <a:r>
              <a:rPr lang="zh-TW" altLang="en-US" sz="1400" dirty="0" smtClean="0"/>
              <a:t>数据仓库</a:t>
            </a:r>
            <a:endParaRPr lang="en-US" sz="1400" dirty="0"/>
          </a:p>
        </p:txBody>
      </p:sp>
      <p:cxnSp>
        <p:nvCxnSpPr>
          <p:cNvPr id="4" name="直線接點 3"/>
          <p:cNvCxnSpPr>
            <a:stCxn id="17" idx="1"/>
            <a:endCxn id="17" idx="3"/>
          </p:cNvCxnSpPr>
          <p:nvPr/>
        </p:nvCxnSpPr>
        <p:spPr bwMode="auto">
          <a:xfrm>
            <a:off x="7817174" y="2295507"/>
            <a:ext cx="74571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直線接點 24"/>
          <p:cNvCxnSpPr>
            <a:stCxn id="23" idx="1"/>
            <a:endCxn id="23" idx="3"/>
          </p:cNvCxnSpPr>
          <p:nvPr/>
        </p:nvCxnSpPr>
        <p:spPr bwMode="auto">
          <a:xfrm>
            <a:off x="7945964" y="4810905"/>
            <a:ext cx="745717" cy="0"/>
          </a:xfrm>
          <a:prstGeom prst="line">
            <a:avLst/>
          </a:prstGeom>
          <a:solidFill>
            <a:schemeClr val="accent1"/>
          </a:solidFill>
          <a:ln w="19050" cap="flat" cmpd="sng" algn="ctr">
            <a:solidFill>
              <a:srgbClr val="002060"/>
            </a:solidFill>
            <a:prstDash val="solid"/>
            <a:round/>
            <a:headEnd type="none" w="med" len="med"/>
            <a:tailEnd type="none" w="med" len="med"/>
          </a:ln>
          <a:effectLst/>
        </p:spPr>
      </p:cxnSp>
      <p:sp>
        <p:nvSpPr>
          <p:cNvPr id="26"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8"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steveboese.squarespace.com/storage/big-data.jpg?__SQUARESPACE_CACHEVERSION=13314053704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189" y="3469621"/>
            <a:ext cx="2810859" cy="21158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6"/>
          <p:cNvSpPr txBox="1"/>
          <p:nvPr/>
        </p:nvSpPr>
        <p:spPr>
          <a:xfrm>
            <a:off x="4947994" y="5666105"/>
            <a:ext cx="2723823" cy="461665"/>
          </a:xfrm>
          <a:prstGeom prst="rect">
            <a:avLst/>
          </a:prstGeom>
          <a:noFill/>
        </p:spPr>
        <p:txBody>
          <a:bodyPr wrap="none" rtlCol="0">
            <a:spAutoFit/>
          </a:bodyPr>
          <a:lstStyle/>
          <a:p>
            <a:r>
              <a:rPr lang="zh-TW" altLang="en-US" b="1" dirty="0" smtClean="0">
                <a:solidFill>
                  <a:srgbClr val="244A9F"/>
                </a:solidFill>
                <a:latin typeface="微軟正黑體" pitchFamily="34" charset="-120"/>
                <a:ea typeface="微軟正黑體" pitchFamily="34" charset="-120"/>
              </a:rPr>
              <a:t>计算更快</a:t>
            </a:r>
            <a:r>
              <a:rPr lang="en-US" altLang="zh-TW" b="1" dirty="0" smtClean="0">
                <a:solidFill>
                  <a:srgbClr val="244A9F"/>
                </a:solidFill>
                <a:latin typeface="微軟正黑體" pitchFamily="34" charset="-120"/>
                <a:ea typeface="微軟正黑體" pitchFamily="34" charset="-120"/>
              </a:rPr>
              <a:t> </a:t>
            </a:r>
            <a:r>
              <a:rPr lang="zh-TW" altLang="en-US" b="1" dirty="0" smtClean="0">
                <a:solidFill>
                  <a:srgbClr val="244A9F"/>
                </a:solidFill>
                <a:latin typeface="微軟正黑體" pitchFamily="34" charset="-120"/>
                <a:ea typeface="微軟正黑體" pitchFamily="34" charset="-120"/>
              </a:rPr>
              <a:t>存储更省</a:t>
            </a:r>
            <a:endParaRPr lang="en-US" b="1" dirty="0">
              <a:solidFill>
                <a:srgbClr val="244A9F"/>
              </a:solidFill>
              <a:latin typeface="微軟正黑體" pitchFamily="34" charset="-120"/>
              <a:ea typeface="微軟正黑體" pitchFamily="34" charset="-120"/>
            </a:endParaRPr>
          </a:p>
        </p:txBody>
      </p:sp>
    </p:spTree>
    <p:extLst>
      <p:ext uri="{BB962C8B-B14F-4D97-AF65-F5344CB8AC3E}">
        <p14:creationId xmlns:p14="http://schemas.microsoft.com/office/powerpoint/2010/main" val="147284083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06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6&quot;&gt;&lt;elem m_fUsage=&quot;4.87920511000000000000E+000&quot;&gt;&lt;m_ppcolschidx val=&quot;0&quot;/&gt;&lt;m_rgb r=&quot;ec&quot; g=&quot;f&quot; b=&quot;4b&quot;/&gt;&lt;/elem&gt;&lt;elem m_fUsage=&quot;1.42787308005351040000E+000&quot;&gt;&lt;m_ppcolschidx val=&quot;0&quot;/&gt;&lt;m_rgb r=&quot;ff&quot; g=&quot;c0&quot; b=&quot;0&quot;/&gt;&lt;/elem&gt;&lt;elem m_fUsage=&quot;1.24659000000000010000E+000&quot;&gt;&lt;m_ppcolschidx val=&quot;0&quot;/&gt;&lt;m_rgb r=&quot;f4&quot; g=&quot;a0&quot; b=&quot;4&quot;/&gt;&lt;/elem&gt;&lt;elem m_fUsage=&quot;9.66726376886591470000E-001&quot;&gt;&lt;m_ppcolschidx val=&quot;0&quot;/&gt;&lt;m_rgb r=&quot;f5&quot; g=&quot;c0&quot; b=&quot;52&quot;/&gt;&lt;/elem&gt;&lt;elem m_fUsage=&quot;3.87420489000000150000E-001&quot;&gt;&lt;m_ppcolschidx val=&quot;0&quot;/&gt;&lt;m_rgb r=&quot;f9&quot; g=&quot;fe&quot; b=&quot;36&quot;/&gt;&lt;/elem&gt;&lt;elem m_fUsage=&quot;2.05891132094649100000E-001&quot;&gt;&lt;m_ppcolschidx val=&quot;0&quot;/&gt;&lt;m_rgb r=&quot;fc&quot; g=&quot;c7&quot; b=&quot;4b&quot;/&gt;&lt;/elem&gt;&lt;/m_vecMRU&gt;&lt;/m_mruColor&gt;&lt;m_mapectfillschemeMRU&gt;&lt;key val=&quot;0&quot;/&gt;&lt;elem&gt;&lt;m_nPartnerID val=&quot;530&quot;/&gt;&lt;m_nIndex val=&quot;4&quot;/&gt;&lt;/elem&gt;&lt;key val=&quot;1&quot;/&gt;&lt;elem&gt;&lt;m_nPartnerID val=&quot;530&quot;/&gt;&lt;m_nIndex val=&quot;4&quot;/&gt;&lt;/elem&gt;&lt;key val=&quot;3&quot;/&gt;&lt;elem&gt;&lt;m_nPartnerID val=&quot;530&quot;/&gt;&lt;m_nIndex val=&quot;5&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65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V4E6Q8HTEi8FcGe07d1B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6RRsm2so0eMzn2SdwNDL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WHf8CkmUkUaSBhkrvPLzN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b7_RE6_tuEy3fc6ngLtM8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LVffpE9J0mUjix4Jkd.i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bgG_kvDRFUmT2Z0T9.E07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O6sHz8Q460KD_Mnp2eg7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1mAMrvI6kESEUXMz9j4.t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BPR50wEXEGC4Ly7oKiy2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KsGIoc3N.0CU_UOP38z1r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rjCz6IhvUS84Cl4X.wcB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sXKOyenT0e2LB0GK_xww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03FpiB8kB0qE1CNy45EOl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0OqKfNbEk.mphelu2Ja7g"/>
</p:tagLst>
</file>

<file path=ppt/tags/tag29.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K3hxwgFvkGE52mPl25ip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0.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1_aYi_X9iEeov5G6UR_gFA"/>
</p:tagLst>
</file>

<file path=ppt/tags/tag31.xml><?xml version="1.0" encoding="utf-8"?>
<p:tagLst xmlns:a="http://schemas.openxmlformats.org/drawingml/2006/main" xmlns:r="http://schemas.openxmlformats.org/officeDocument/2006/relationships" xmlns:p="http://schemas.openxmlformats.org/presentationml/2006/main">
  <p:tag name="NAME" val="SingleBoatShape"/>
  <p:tag name="THINKCELLSHAPEDONOTDELETE" val="pQ3C4S6RhakSLx2Y_siEtEA"/>
</p:tagLst>
</file>

<file path=ppt/tags/tag32.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ZmxcADT.nEeDVx_4H.nB8w"/>
</p:tagLst>
</file>

<file path=ppt/tags/tag33.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eDPR9KFcBEO2TF1TP9L5vQ"/>
</p:tagLst>
</file>

<file path=ppt/tags/tag34.xml><?xml version="1.0" encoding="utf-8"?>
<p:tagLst xmlns:a="http://schemas.openxmlformats.org/drawingml/2006/main" xmlns:r="http://schemas.openxmlformats.org/officeDocument/2006/relationships" xmlns:p="http://schemas.openxmlformats.org/presentationml/2006/main">
  <p:tag name="NAME" val="SingleBoatText"/>
  <p:tag name="THINKCELLSHAPEDONOTDELETE" val="pGS3Wdl6UzES_qUX3Pt2f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hP6v8LMNEaAz4cC6Or0T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jKo6ky11EiBgs3xfE247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wgjpvNR9FEaVx.Lne4iRM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jVGn.tiXgEuRFKHajD2lt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ApRl.CIajEeEaItlwazUo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UrnmyrJKEiuTs._xdF.v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3O1vZIojQUqzVGR5UxIta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6LV4Q7xpkS1ETDS0ByUC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NXItsRCn0qq0x9enumU2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6AYIt1IISU.zticevpLX4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fo3a3iqeuECswCxYAtYT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lllSAa.2W0CU4A4Tx9s.j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P4odOi5A0G_b24jJMETM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1prNr2pskyoZhHZE6Bki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JC6GxmdDpUuCyF2qKmMyD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p7j10TFn0.T6zQ0m6w1g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Bbbcw633uEqjOjSQXwN7_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7jNJNhrRQkqnkfRczbUFD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lvN.fitZ6kyfZPD99QnMe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i6B2heAO906OAgFcEZ.Bn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rUY4P4pahU6ybWsDMQCW.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Hv5LinroU0qj29Fsxopb3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VOHOuYoYEyMnizA4gVsu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FQ2szsTRE2oZHRZglSAe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7.czWlxyukKqpC2mxxvTv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0.xml><?xml version="1.0" encoding="utf-8"?>
<p:tagLst xmlns:a="http://schemas.openxmlformats.org/drawingml/2006/main" xmlns:r="http://schemas.openxmlformats.org/officeDocument/2006/relationships" xmlns:p="http://schemas.openxmlformats.org/presentationml/2006/main">
  <p:tag name="NAME" val="Rectangle"/>
  <p:tag name="THINKCELLSHAPEDONOTDELETE" val="pB84lP_5kBUO6Fxm8Ob_s5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FmyTFe6OhUWtMh72fQ6IU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ylaSET7LyU2LnyEHFbWaTg"/>
</p:tagLst>
</file>

<file path=ppt/tags/tag63.xml><?xml version="1.0" encoding="utf-8"?>
<p:tagLst xmlns:a="http://schemas.openxmlformats.org/drawingml/2006/main" xmlns:r="http://schemas.openxmlformats.org/officeDocument/2006/relationships" xmlns:p="http://schemas.openxmlformats.org/presentationml/2006/main">
  <p:tag name="NAME" val="RectangleShape"/>
</p:tagLst>
</file>

<file path=ppt/tags/tag64.xml><?xml version="1.0" encoding="utf-8"?>
<p:tagLst xmlns:a="http://schemas.openxmlformats.org/drawingml/2006/main" xmlns:r="http://schemas.openxmlformats.org/officeDocument/2006/relationships" xmlns:p="http://schemas.openxmlformats.org/presentationml/2006/main">
  <p:tag name="NAME" val="RectangleText"/>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8i2uIFX7fEy.DocZ4KfFw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q5ohFnAUa0S1fOrRfQra3Q"/>
</p:tagLst>
</file>

<file path=ppt/tags/tag67.xml><?xml version="1.0" encoding="utf-8"?>
<p:tagLst xmlns:a="http://schemas.openxmlformats.org/drawingml/2006/main" xmlns:r="http://schemas.openxmlformats.org/officeDocument/2006/relationships" xmlns:p="http://schemas.openxmlformats.org/presentationml/2006/main">
  <p:tag name="NAME" val="RectangleShape"/>
</p:tagLst>
</file>

<file path=ppt/tags/tag68.xml><?xml version="1.0" encoding="utf-8"?>
<p:tagLst xmlns:a="http://schemas.openxmlformats.org/drawingml/2006/main" xmlns:r="http://schemas.openxmlformats.org/officeDocument/2006/relationships" xmlns:p="http://schemas.openxmlformats.org/presentationml/2006/main">
  <p:tag name="NAME" val="RectangleText"/>
</p:tagLst>
</file>

<file path=ppt/tags/tag69.xml><?xml version="1.0" encoding="utf-8"?>
<p:tagLst xmlns:a="http://schemas.openxmlformats.org/drawingml/2006/main" xmlns:r="http://schemas.openxmlformats.org/officeDocument/2006/relationships" xmlns:p="http://schemas.openxmlformats.org/presentationml/2006/main">
  <p:tag name="NAME" val="RectangleShap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70.xml><?xml version="1.0" encoding="utf-8"?>
<p:tagLst xmlns:a="http://schemas.openxmlformats.org/drawingml/2006/main" xmlns:r="http://schemas.openxmlformats.org/officeDocument/2006/relationships" xmlns:p="http://schemas.openxmlformats.org/presentationml/2006/main">
  <p:tag name="NAME" val="RectangleText"/>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中油瑞飞ppt模板20110323</Template>
  <TotalTime>21128</TotalTime>
  <Words>3728</Words>
  <Application>Microsoft Office PowerPoint</Application>
  <PresentationFormat>全屏显示(4:3)</PresentationFormat>
  <Paragraphs>824</Paragraphs>
  <Slides>61</Slides>
  <Notes>19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61</vt:i4>
      </vt:variant>
    </vt:vector>
  </HeadingPairs>
  <TitlesOfParts>
    <vt:vector size="64" baseType="lpstr">
      <vt:lpstr>000</vt:lpstr>
      <vt:lpstr>1</vt:lpstr>
      <vt:lpstr>think-cell Slide</vt:lpstr>
      <vt:lpstr>PowerPoint 演示文稿</vt:lpstr>
      <vt:lpstr>目录</vt:lpstr>
      <vt:lpstr>引言：顺丰菜鸟之争</vt:lpstr>
      <vt:lpstr>数据本质是生产资料和资产</vt:lpstr>
      <vt:lpstr>数据爆炸式增长（每分钟……）</vt:lpstr>
      <vt:lpstr>PowerPoint 演示文稿</vt:lpstr>
      <vt:lpstr>PowerPoint 演示文稿</vt:lpstr>
      <vt:lpstr>需要不同“看”数据的方式</vt:lpstr>
      <vt:lpstr>需要更高性价比的数据计算与储存方式</vt:lpstr>
      <vt:lpstr>PowerPoint 演示文稿</vt:lpstr>
      <vt:lpstr>超越企业现有 IT 的数据解决能量</vt:lpstr>
      <vt:lpstr>中央政府对大数据的重视程度</vt:lpstr>
      <vt:lpstr>目录</vt:lpstr>
      <vt:lpstr>什么是数据？</vt:lpstr>
      <vt:lpstr>PowerPoint 演示文稿</vt:lpstr>
      <vt:lpstr>PowerPoint 演示文稿</vt:lpstr>
      <vt:lpstr>PowerPoint 演示文稿</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大数据的4V特征（Velocity）</vt:lpstr>
      <vt:lpstr>大数据的4V特征（Variety）</vt:lpstr>
      <vt:lpstr>大数据的4V特征（Value）</vt:lpstr>
      <vt:lpstr>PowerPoint 演示文稿</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PowerPoint 演示文稿</vt:lpstr>
      <vt:lpstr>大数据涉及的关键技术</vt:lpstr>
      <vt:lpstr>PowerPoint 演示文稿</vt:lpstr>
      <vt:lpstr>PowerPoint 演示文稿</vt:lpstr>
      <vt:lpstr>目录</vt:lpstr>
      <vt:lpstr>PowerPoint 演示文稿</vt:lpstr>
      <vt:lpstr>PowerPoint 演示文稿</vt:lpstr>
      <vt:lpstr>PowerPoint 演示文稿</vt:lpstr>
      <vt:lpstr>目录</vt:lpstr>
      <vt:lpstr>商品零售大数据</vt:lpstr>
      <vt:lpstr>消费大数据</vt:lpstr>
      <vt:lpstr>大数据+政治</vt:lpstr>
      <vt:lpstr>证监会大数据</vt:lpstr>
      <vt:lpstr>金融大数据</vt:lpstr>
      <vt:lpstr>金融交易大数据</vt:lpstr>
      <vt:lpstr>制造业大数据</vt:lpstr>
      <vt:lpstr>PowerPoint 演示文稿</vt:lpstr>
      <vt:lpstr>能源大数据</vt:lpstr>
      <vt:lpstr>交通大数据</vt:lpstr>
      <vt:lpstr>公安大数据</vt:lpstr>
      <vt:lpstr>文化传媒大数据</vt:lpstr>
      <vt:lpstr>航空大数据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SunRui2013</dc:creator>
  <cp:lastModifiedBy>ZhanCB</cp:lastModifiedBy>
  <cp:revision>1713</cp:revision>
  <dcterms:created xsi:type="dcterms:W3CDTF">2011-03-23T07:21:40Z</dcterms:created>
  <dcterms:modified xsi:type="dcterms:W3CDTF">2017-06-18T10:54:05Z</dcterms:modified>
</cp:coreProperties>
</file>